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handoutMasterIdLst>
    <p:handoutMasterId r:id="rId27"/>
  </p:handoutMasterIdLst>
  <p:sldIdLst>
    <p:sldId id="258" r:id="rId3"/>
    <p:sldId id="2857" r:id="rId5"/>
    <p:sldId id="2856" r:id="rId6"/>
    <p:sldId id="259" r:id="rId7"/>
    <p:sldId id="260" r:id="rId8"/>
    <p:sldId id="261" r:id="rId9"/>
    <p:sldId id="267" r:id="rId10"/>
    <p:sldId id="265" r:id="rId11"/>
    <p:sldId id="266" r:id="rId12"/>
    <p:sldId id="268" r:id="rId13"/>
    <p:sldId id="2843" r:id="rId14"/>
    <p:sldId id="269" r:id="rId15"/>
    <p:sldId id="272" r:id="rId16"/>
    <p:sldId id="2844" r:id="rId17"/>
    <p:sldId id="2845" r:id="rId18"/>
    <p:sldId id="2846" r:id="rId19"/>
    <p:sldId id="2848" r:id="rId20"/>
    <p:sldId id="2847" r:id="rId21"/>
    <p:sldId id="273" r:id="rId22"/>
    <p:sldId id="274" r:id="rId23"/>
    <p:sldId id="275" r:id="rId24"/>
    <p:sldId id="262" r:id="rId25"/>
    <p:sldId id="277" r:id="rId26"/>
  </p:sldIdLst>
  <p:sldSz cx="12192000" cy="6858000"/>
  <p:notesSz cx="6858000" cy="9144000"/>
  <p:embeddedFontLst>
    <p:embeddedFont>
      <p:font typeface="方正粗金陵简体" panose="02000000000000000000" charset="-122"/>
      <p:regular r:id="rId31"/>
    </p:embeddedFont>
    <p:embeddedFont>
      <p:font typeface="等线" panose="02010600030101010101" charset="-122"/>
      <p:regular r:id="rId32"/>
    </p:embeddedFont>
    <p:embeddedFont>
      <p:font typeface="Montserrat SemiBold" panose="00000700000000000000" charset="0"/>
      <p:bold r:id="rId33"/>
    </p:embeddedFont>
    <p:embeddedFont>
      <p:font typeface="Montserrat" panose="00000500000000000000" charset="0"/>
      <p:regular r:id="rId34"/>
      <p:bold r:id="rId35"/>
      <p:italic r:id="rId36"/>
      <p:boldItalic r:id="rId37"/>
    </p:embeddedFont>
    <p:embeddedFont>
      <p:font typeface="OPPOSans H" panose="00020600040101010101" charset="-122"/>
      <p:regular r:id="rId38"/>
    </p:embeddedFont>
    <p:embeddedFont>
      <p:font typeface="Calibri" panose="020F0502020204030204" charset="0"/>
      <p:regular r:id="rId39"/>
      <p:bold r:id="rId40"/>
      <p:italic r:id="rId41"/>
      <p:boldItalic r:id="rId42"/>
    </p:embeddedFont>
  </p:embeddedFontLst>
  <p:custDataLst>
    <p:tags r:id="rId4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" id="{0F07F3D1-EC89-41B7-BF68-429C306C4F97}">
          <p14:sldIdLst>
            <p14:sldId id="2857"/>
            <p14:sldId id="2856"/>
            <p14:sldId id="258"/>
          </p14:sldIdLst>
        </p14:section>
        <p14:section name="目录页" id="{4A9E8C82-AAAB-49E8-8056-897B7A9DE407}">
          <p14:sldIdLst>
            <p14:sldId id="259"/>
          </p14:sldIdLst>
        </p14:section>
        <p14:section name="第一部分" id="{8A89EE1F-37B5-442A-91D7-CCC782F39FC2}">
          <p14:sldIdLst>
            <p14:sldId id="267"/>
            <p14:sldId id="261"/>
            <p14:sldId id="260"/>
          </p14:sldIdLst>
        </p14:section>
        <p14:section name="第二部分" id="{AAE99498-EEE9-4FDD-99B5-17A35F87B9C9}">
          <p14:sldIdLst>
            <p14:sldId id="265"/>
            <p14:sldId id="268"/>
            <p14:sldId id="2843"/>
            <p14:sldId id="266"/>
          </p14:sldIdLst>
        </p14:section>
        <p14:section name="第三部分" id="{F6B3198C-EC75-43D1-8A09-EE08FCF16B0B}">
          <p14:sldIdLst>
            <p14:sldId id="269"/>
            <p14:sldId id="272"/>
            <p14:sldId id="2845"/>
            <p14:sldId id="2846"/>
            <p14:sldId id="2847"/>
            <p14:sldId id="2844"/>
            <p14:sldId id="2848"/>
          </p14:sldIdLst>
        </p14:section>
        <p14:section name="第四部分" id="{504DA127-CDC8-4F28-8ACB-504DB37FF0BA}">
          <p14:sldIdLst>
            <p14:sldId id="275"/>
            <p14:sldId id="262"/>
            <p14:sldId id="273"/>
            <p14:sldId id="274"/>
          </p14:sldIdLst>
        </p14:section>
        <p14:section name="结束页" id="{A2711C7F-1BCC-40C8-B899-6187A9289CD4}">
          <p14:sldIdLst>
            <p14:sldId id="27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7E75"/>
    <a:srgbClr val="FEBB8E"/>
    <a:srgbClr val="5222D0"/>
    <a:srgbClr val="F5BE67"/>
    <a:srgbClr val="E5E5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82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57" y="342"/>
      </p:cViewPr>
      <p:guideLst>
        <p:guide pos="193"/>
        <p:guide pos="7461"/>
        <p:guide orient="horz" pos="1006"/>
        <p:guide orient="horz" pos="498"/>
        <p:guide orient="horz" pos="4051"/>
        <p:guide orient="horz" pos="405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3" Type="http://schemas.openxmlformats.org/officeDocument/2006/relationships/tags" Target="tags/tag20.xml"/><Relationship Id="rId42" Type="http://schemas.openxmlformats.org/officeDocument/2006/relationships/font" Target="fonts/font12.fntdata"/><Relationship Id="rId41" Type="http://schemas.openxmlformats.org/officeDocument/2006/relationships/font" Target="fonts/font11.fntdata"/><Relationship Id="rId40" Type="http://schemas.openxmlformats.org/officeDocument/2006/relationships/font" Target="fonts/font10.fntdata"/><Relationship Id="rId4" Type="http://schemas.openxmlformats.org/officeDocument/2006/relationships/notesMaster" Target="notesMasters/notesMaster1.xml"/><Relationship Id="rId39" Type="http://schemas.openxmlformats.org/officeDocument/2006/relationships/font" Target="fonts/font9.fntdata"/><Relationship Id="rId38" Type="http://schemas.openxmlformats.org/officeDocument/2006/relationships/font" Target="fonts/font8.fntdata"/><Relationship Id="rId37" Type="http://schemas.openxmlformats.org/officeDocument/2006/relationships/font" Target="fonts/font7.fntdata"/><Relationship Id="rId36" Type="http://schemas.openxmlformats.org/officeDocument/2006/relationships/font" Target="fonts/font6.fntdata"/><Relationship Id="rId35" Type="http://schemas.openxmlformats.org/officeDocument/2006/relationships/font" Target="fonts/font5.fntdata"/><Relationship Id="rId34" Type="http://schemas.openxmlformats.org/officeDocument/2006/relationships/font" Target="fonts/font4.fntdata"/><Relationship Id="rId33" Type="http://schemas.openxmlformats.org/officeDocument/2006/relationships/font" Target="fonts/font3.fntdata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10.wdp>
</file>

<file path=ppt/media/image11.png>
</file>

<file path=ppt/media/image12.wdp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211FAF-5770-4585-B2C8-0AC6C3551A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5580F4-102A-4592-BDCB-D5A330F2C06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CCC4A-94CF-4741-A1BB-5C03C0EDE3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5D6B2-1CF4-4A4B-9842-5F77162CDE2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tags" Target="../tags/tag8.xml"/><Relationship Id="rId2" Type="http://schemas.openxmlformats.org/officeDocument/2006/relationships/image" Target="../media/image4.jpeg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7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svg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7.xml"/><Relationship Id="rId6" Type="http://schemas.microsoft.com/office/2007/relationships/hdphoto" Target="../media/image12.wdp"/><Relationship Id="rId5" Type="http://schemas.openxmlformats.org/officeDocument/2006/relationships/image" Target="../media/image11.png"/><Relationship Id="rId4" Type="http://schemas.microsoft.com/office/2007/relationships/hdphoto" Target="../media/image10.wdp"/><Relationship Id="rId3" Type="http://schemas.openxmlformats.org/officeDocument/2006/relationships/image" Target="../media/image9.png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171824" y="685335"/>
            <a:ext cx="8638583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70000"/>
              </a:lnSpc>
              <a:defRPr sz="15100" spc="-350">
                <a:ln w="3175">
                  <a:noFill/>
                </a:ln>
                <a:solidFill>
                  <a:schemeClr val="accent1">
                    <a:alpha val="30000"/>
                  </a:schemeClr>
                </a:solidFill>
                <a:latin typeface="+mj-lt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12600" dirty="0"/>
              <a:t>POP PPT</a:t>
            </a:r>
            <a:endParaRPr lang="zh-CN" altLang="en-US" sz="12600" dirty="0"/>
          </a:p>
        </p:txBody>
      </p:sp>
      <p:sp>
        <p:nvSpPr>
          <p:cNvPr id="4" name="矩形 3"/>
          <p:cNvSpPr/>
          <p:nvPr/>
        </p:nvSpPr>
        <p:spPr>
          <a:xfrm>
            <a:off x="322950" y="4174746"/>
            <a:ext cx="1671594" cy="35242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44" name="文本框 1143"/>
          <p:cNvSpPr txBox="1"/>
          <p:nvPr/>
        </p:nvSpPr>
        <p:spPr>
          <a:xfrm>
            <a:off x="514123" y="4217632"/>
            <a:ext cx="1289249" cy="2794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方正粗金陵简体" panose="02000000000000000000" charset="-122"/>
                <a:ea typeface="方正粗金陵简体" panose="02000000000000000000" charset="-122"/>
              </a:rPr>
              <a:t>汇报人：蒲冰倩</a:t>
            </a:r>
            <a:endParaRPr lang="zh-CN" altLang="en-US" sz="1400" dirty="0">
              <a:solidFill>
                <a:schemeClr val="bg1"/>
              </a:solidFill>
              <a:latin typeface="方正粗金陵简体" panose="02000000000000000000" charset="-122"/>
              <a:ea typeface="方正粗金陵简体" panose="0200000000000000000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33903" y="0"/>
            <a:ext cx="4958097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 descr="黑暗里有星球&#10;&#10;低可信度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85" t="3611" r="14583" b="88085"/>
          <a:stretch>
            <a:fillRect/>
          </a:stretch>
        </p:blipFill>
        <p:spPr>
          <a:xfrm>
            <a:off x="10475921" y="477244"/>
            <a:ext cx="698500" cy="569512"/>
          </a:xfrm>
          <a:prstGeom prst="rect">
            <a:avLst/>
          </a:prstGeom>
        </p:spPr>
      </p:pic>
      <p:pic>
        <p:nvPicPr>
          <p:cNvPr id="24" name="图片 23" descr="黑暗里有星球&#10;&#10;低可信度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2" t="83558" r="68924" b="7917"/>
          <a:stretch>
            <a:fillRect/>
          </a:stretch>
        </p:blipFill>
        <p:spPr>
          <a:xfrm>
            <a:off x="8746275" y="6222764"/>
            <a:ext cx="722221" cy="58467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04800" y="2624455"/>
            <a:ext cx="4608195" cy="127254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zh-CN" sz="8800" dirty="0">
                <a:effectLst>
                  <a:outerShdw blurRad="254000" sx="102000" sy="102000" algn="ctr" rotWithShape="0">
                    <a:schemeClr val="tx1">
                      <a:alpha val="20000"/>
                    </a:schemeClr>
                  </a:outerShdw>
                </a:effectLst>
                <a:latin typeface="方正粗金陵简体" panose="02000000000000000000" charset="-122"/>
                <a:ea typeface="方正粗金陵简体" panose="02000000000000000000" charset="-122"/>
              </a:rPr>
              <a:t>鱼传尺素</a:t>
            </a:r>
            <a:endParaRPr lang="zh-CN" sz="8800" dirty="0">
              <a:effectLst>
                <a:outerShdw blurRad="254000" sx="102000" sy="102000" algn="ctr" rotWithShape="0">
                  <a:schemeClr val="tx1">
                    <a:alpha val="20000"/>
                  </a:schemeClr>
                </a:outerShdw>
              </a:effectLst>
              <a:latin typeface="方正粗金陵简体" panose="02000000000000000000" charset="-122"/>
              <a:ea typeface="方正粗金陵简体" panose="02000000000000000000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04800" y="6403638"/>
            <a:ext cx="360000" cy="28800"/>
          </a:xfrm>
          <a:prstGeom prst="rect">
            <a:avLst/>
          </a:prstGeom>
          <a:solidFill>
            <a:srgbClr val="567E75"/>
          </a:solidFill>
          <a:ln>
            <a:noFill/>
          </a:ln>
          <a:effectLst>
            <a:outerShdw blurRad="1270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0350212" y="1046489"/>
            <a:ext cx="104076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Group 12</a:t>
            </a:r>
            <a:endParaRPr lang="en-US" altLang="zh-CN" sz="1600" dirty="0">
              <a:solidFill>
                <a:schemeClr val="tx1">
                  <a:alpha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32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816854" y="773439"/>
            <a:ext cx="176843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TWO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044565" y="1919605"/>
            <a:ext cx="93345" cy="234950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矩形 44"/>
          <p:cNvSpPr/>
          <p:nvPr/>
        </p:nvSpPr>
        <p:spPr>
          <a:xfrm>
            <a:off x="6044565" y="2228850"/>
            <a:ext cx="93345" cy="3044825"/>
          </a:xfrm>
          <a:prstGeom prst="rect">
            <a:avLst/>
          </a:prstGeom>
          <a:gradFill>
            <a:gsLst>
              <a:gs pos="0">
                <a:schemeClr val="accent1"/>
              </a:gs>
              <a:gs pos="91000">
                <a:schemeClr val="accent1">
                  <a:alpha val="0"/>
                </a:schemeClr>
              </a:gs>
            </a:gsLst>
            <a:lin ang="5400000" scaled="1"/>
          </a:gradFill>
          <a:ln w="6350"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2824577" y="1614924"/>
            <a:ext cx="1999265" cy="479425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400" dirty="0">
                <a:latin typeface="方正公文黑体" panose="02000500000000000000" charset="-122"/>
                <a:ea typeface="方正公文黑体" panose="02000500000000000000" charset="-122"/>
              </a:rPr>
              <a:t>实际进度曲线</a:t>
            </a:r>
            <a:endParaRPr lang="zh-CN" altLang="en-US" sz="2400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472732" y="2403249"/>
            <a:ext cx="360000" cy="28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2542040" y="2175411"/>
            <a:ext cx="2290692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zh-CN" sz="1000" dirty="0"/>
              <a:t>MARKET DEMAND PERFORMANCE</a:t>
            </a:r>
            <a:endParaRPr lang="zh-CN" altLang="en-US" sz="1000" dirty="0"/>
          </a:p>
        </p:txBody>
      </p:sp>
      <p:sp>
        <p:nvSpPr>
          <p:cNvPr id="57" name="文本框 56"/>
          <p:cNvSpPr txBox="1"/>
          <p:nvPr/>
        </p:nvSpPr>
        <p:spPr>
          <a:xfrm>
            <a:off x="7358633" y="1621274"/>
            <a:ext cx="1999265" cy="479425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latin typeface="方正公文黑体" panose="02000500000000000000" charset="-122"/>
                <a:ea typeface="方正公文黑体" panose="02000500000000000000" charset="-122"/>
              </a:rPr>
              <a:t>燃尽图</a:t>
            </a:r>
            <a:endParaRPr lang="zh-CN" altLang="en-US" sz="2400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7359268" y="2403249"/>
            <a:ext cx="360000" cy="28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7359268" y="2175411"/>
            <a:ext cx="1376980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000" dirty="0"/>
              <a:t>MARKET EXPANSION</a:t>
            </a:r>
            <a:endParaRPr lang="zh-CN" altLang="en-US" sz="1000" dirty="0"/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605" y="2741295"/>
            <a:ext cx="4954905" cy="27819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710" y="2549525"/>
            <a:ext cx="4944745" cy="297243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-711295" y="-991440"/>
            <a:ext cx="3218830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06713" y="868689"/>
            <a:ext cx="26720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问题及解决方法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6713" y="1320846"/>
            <a:ext cx="2738250" cy="27699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MAIN BUSINESS INTRODUCTION</a:t>
            </a:r>
            <a:endParaRPr lang="en-US" altLang="zh-CN" sz="1200" dirty="0"/>
          </a:p>
        </p:txBody>
      </p:sp>
      <p:sp>
        <p:nvSpPr>
          <p:cNvPr id="8" name="圆: 空心 7"/>
          <p:cNvSpPr/>
          <p:nvPr/>
        </p:nvSpPr>
        <p:spPr>
          <a:xfrm>
            <a:off x="3559281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816854" y="773439"/>
            <a:ext cx="176843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TWO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4835554" y="2616229"/>
            <a:ext cx="2520892" cy="2520892"/>
          </a:xfrm>
          <a:prstGeom prst="rect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4514850" y="2295525"/>
            <a:ext cx="3162300" cy="3162300"/>
          </a:xfrm>
          <a:prstGeom prst="rect">
            <a:avLst/>
          </a:prstGeom>
          <a:noFill/>
          <a:ln w="127000">
            <a:solidFill>
              <a:schemeClr val="accent1">
                <a:alpha val="40000"/>
              </a:schemeClr>
            </a:solidFill>
            <a:prstDash val="sysDot"/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4340254" y="2190793"/>
            <a:ext cx="850871" cy="850871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4340254" y="4711686"/>
            <a:ext cx="850871" cy="850871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7000875" y="4711686"/>
            <a:ext cx="850871" cy="850871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7000875" y="2194898"/>
            <a:ext cx="850871" cy="850871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2078484" y="2175327"/>
            <a:ext cx="1941066" cy="35941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</a:rPr>
              <a:t>环境配置较难</a:t>
            </a:r>
            <a:endParaRPr lang="zh-CN" altLang="en-US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1099226" y="2616229"/>
            <a:ext cx="2920324" cy="479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1000" spc="600" dirty="0">
                <a:latin typeface="+mj-ea"/>
                <a:ea typeface="创艺简行楷" pitchFamily="2" charset="-122"/>
                <a:sym typeface="+mn-ea"/>
              </a:rPr>
              <a:t>下载</a:t>
            </a:r>
            <a:r>
              <a:rPr lang="en-US" altLang="zh-CN" sz="1200" dirty="0">
                <a:sym typeface="+mn-ea"/>
              </a:rPr>
              <a:t>VisualStudio，androidSDK，flutter，android studio</a:t>
            </a:r>
            <a:r>
              <a:rPr lang="zh-CN" altLang="en-US" sz="1000" spc="600" dirty="0">
                <a:latin typeface="+mj-ea"/>
                <a:ea typeface="创艺简行楷" pitchFamily="2" charset="-122"/>
                <a:sym typeface="+mn-ea"/>
              </a:rPr>
              <a:t>等并配置</a:t>
            </a:r>
            <a:endParaRPr lang="zh-CN" altLang="en-US" sz="1000" dirty="0"/>
          </a:p>
        </p:txBody>
      </p:sp>
      <p:sp>
        <p:nvSpPr>
          <p:cNvPr id="54" name="文本框 53"/>
          <p:cNvSpPr txBox="1"/>
          <p:nvPr/>
        </p:nvSpPr>
        <p:spPr>
          <a:xfrm>
            <a:off x="1397000" y="4734560"/>
            <a:ext cx="2622550" cy="35941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前端界面与</a:t>
            </a:r>
            <a:r>
              <a:rPr lang="en-US" altLang="zh-CN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UI</a:t>
            </a: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有一定差距</a:t>
            </a:r>
            <a:endParaRPr lang="zh-CN" altLang="en-US" dirty="0">
              <a:latin typeface="方正公文黑体" panose="02000500000000000000" charset="-122"/>
              <a:ea typeface="方正公文黑体" panose="02000500000000000000" charset="-122"/>
              <a:cs typeface="方正公文黑体" panose="02000500000000000000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817880" y="5175250"/>
            <a:ext cx="3201670" cy="2000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1000" spc="600" dirty="0">
                <a:latin typeface="+mj-ea"/>
                <a:ea typeface="创艺简行楷" pitchFamily="2" charset="-122"/>
                <a:sym typeface="+mn-ea"/>
              </a:rPr>
              <a:t>继续学习前端知识，并将问题解决</a:t>
            </a:r>
            <a:endParaRPr lang="zh-CN" altLang="en-US" sz="1000" dirty="0"/>
          </a:p>
        </p:txBody>
      </p:sp>
      <p:sp>
        <p:nvSpPr>
          <p:cNvPr id="62" name="文本框 61"/>
          <p:cNvSpPr txBox="1"/>
          <p:nvPr/>
        </p:nvSpPr>
        <p:spPr>
          <a:xfrm>
            <a:off x="8172450" y="4734369"/>
            <a:ext cx="1941066" cy="35941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</a:rPr>
              <a:t>编译相关逻辑问题</a:t>
            </a:r>
            <a:endParaRPr lang="zh-CN" altLang="en-US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172450" y="5175271"/>
            <a:ext cx="3346450" cy="5073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000" spc="600" dirty="0">
                <a:latin typeface="+mj-ea"/>
                <a:ea typeface="创艺简行楷" pitchFamily="2" charset="-122"/>
                <a:sym typeface="+mn-ea"/>
              </a:rPr>
              <a:t>用</a:t>
            </a:r>
            <a:r>
              <a:rPr lang="en-US" altLang="zh-CN" sz="1000" spc="600" dirty="0">
                <a:latin typeface="+mj-ea"/>
                <a:ea typeface="创艺简行楷" pitchFamily="2" charset="-122"/>
                <a:sym typeface="+mn-ea"/>
              </a:rPr>
              <a:t>postman</a:t>
            </a:r>
            <a:r>
              <a:rPr lang="zh-CN" altLang="en-US" sz="1000" spc="600" dirty="0">
                <a:latin typeface="+mj-ea"/>
                <a:ea typeface="创艺简行楷" pitchFamily="2" charset="-122"/>
                <a:sym typeface="+mn-ea"/>
              </a:rPr>
              <a:t>对接口进行通过性验证，异常验证，性能测试</a:t>
            </a:r>
            <a:endParaRPr lang="en-US" altLang="zh-CN" sz="1000" spc="600" dirty="0">
              <a:latin typeface="+mj-ea"/>
              <a:ea typeface="创艺简行楷" pitchFamily="2" charset="-122"/>
            </a:endParaRPr>
          </a:p>
          <a:p>
            <a:pPr>
              <a:lnSpc>
                <a:spcPct val="130000"/>
              </a:lnSpc>
            </a:pPr>
            <a:endParaRPr lang="zh-CN" altLang="en-US" sz="1000" dirty="0"/>
          </a:p>
        </p:txBody>
      </p:sp>
      <p:sp>
        <p:nvSpPr>
          <p:cNvPr id="66" name="文本框 65"/>
          <p:cNvSpPr txBox="1"/>
          <p:nvPr/>
        </p:nvSpPr>
        <p:spPr>
          <a:xfrm>
            <a:off x="8172450" y="2200762"/>
            <a:ext cx="1941066" cy="35941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</a:rPr>
              <a:t>对知识使用不熟练</a:t>
            </a:r>
            <a:endParaRPr lang="zh-CN" altLang="en-US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172449" y="2641664"/>
            <a:ext cx="3412837" cy="6000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spc="600" dirty="0">
                <a:latin typeface="+mj-ea"/>
                <a:ea typeface="创艺简行楷" pitchFamily="2" charset="-122"/>
                <a:sym typeface="+mn-ea"/>
              </a:rPr>
              <a:t>对前端接口、数据库、接口名称、请求方法、请求路径，</a:t>
            </a:r>
            <a:r>
              <a:rPr lang="en-US" altLang="zh-CN" sz="1000" spc="600" dirty="0">
                <a:latin typeface="+mj-ea"/>
                <a:ea typeface="创艺简行楷" pitchFamily="2" charset="-122"/>
                <a:sym typeface="+mn-ea"/>
              </a:rPr>
              <a:t>MySQL</a:t>
            </a:r>
            <a:r>
              <a:rPr lang="zh-CN" altLang="en-US" sz="1000" spc="600" dirty="0">
                <a:latin typeface="+mj-ea"/>
                <a:ea typeface="创艺简行楷" pitchFamily="2" charset="-122"/>
                <a:sym typeface="+mn-ea"/>
              </a:rPr>
              <a:t>的基本使用方法较为陌生</a:t>
            </a:r>
            <a:endParaRPr lang="zh-CN" altLang="en-US" sz="1000" dirty="0"/>
          </a:p>
        </p:txBody>
      </p:sp>
      <p:grpSp>
        <p:nvGrpSpPr>
          <p:cNvPr id="16" name="组合 15"/>
          <p:cNvGrpSpPr/>
          <p:nvPr/>
        </p:nvGrpSpPr>
        <p:grpSpPr>
          <a:xfrm>
            <a:off x="5855510" y="3636703"/>
            <a:ext cx="480980" cy="480980"/>
            <a:chOff x="5786384" y="3119384"/>
            <a:chExt cx="619232" cy="619231"/>
          </a:xfr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1"/>
          </a:gradFill>
        </p:grpSpPr>
        <p:sp>
          <p:nvSpPr>
            <p:cNvPr id="13" name="任意多边形: 形状 12"/>
            <p:cNvSpPr/>
            <p:nvPr/>
          </p:nvSpPr>
          <p:spPr>
            <a:xfrm>
              <a:off x="5786384" y="3119384"/>
              <a:ext cx="619232" cy="619231"/>
            </a:xfrm>
            <a:custGeom>
              <a:avLst/>
              <a:gdLst>
                <a:gd name="connsiteX0" fmla="*/ 609944 w 619232"/>
                <a:gd name="connsiteY0" fmla="*/ 210539 h 619231"/>
                <a:gd name="connsiteX1" fmla="*/ 408693 w 619232"/>
                <a:gd name="connsiteY1" fmla="*/ 9288 h 619231"/>
                <a:gd name="connsiteX2" fmla="*/ 365347 w 619232"/>
                <a:gd name="connsiteY2" fmla="*/ 9288 h 619231"/>
                <a:gd name="connsiteX3" fmla="*/ 9288 w 619232"/>
                <a:gd name="connsiteY3" fmla="*/ 365347 h 619231"/>
                <a:gd name="connsiteX4" fmla="*/ 9288 w 619232"/>
                <a:gd name="connsiteY4" fmla="*/ 408693 h 619231"/>
                <a:gd name="connsiteX5" fmla="*/ 210539 w 619232"/>
                <a:gd name="connsiteY5" fmla="*/ 609944 h 619231"/>
                <a:gd name="connsiteX6" fmla="*/ 232212 w 619232"/>
                <a:gd name="connsiteY6" fmla="*/ 619232 h 619231"/>
                <a:gd name="connsiteX7" fmla="*/ 253885 w 619232"/>
                <a:gd name="connsiteY7" fmla="*/ 609944 h 619231"/>
                <a:gd name="connsiteX8" fmla="*/ 609944 w 619232"/>
                <a:gd name="connsiteY8" fmla="*/ 253885 h 619231"/>
                <a:gd name="connsiteX9" fmla="*/ 609944 w 619232"/>
                <a:gd name="connsiteY9" fmla="*/ 210539 h 619231"/>
                <a:gd name="connsiteX10" fmla="*/ 253885 w 619232"/>
                <a:gd name="connsiteY10" fmla="*/ 455136 h 619231"/>
                <a:gd name="connsiteX11" fmla="*/ 232212 w 619232"/>
                <a:gd name="connsiteY11" fmla="*/ 464424 h 619231"/>
                <a:gd name="connsiteX12" fmla="*/ 210539 w 619232"/>
                <a:gd name="connsiteY12" fmla="*/ 455136 h 619231"/>
                <a:gd name="connsiteX13" fmla="*/ 164096 w 619232"/>
                <a:gd name="connsiteY13" fmla="*/ 408693 h 619231"/>
                <a:gd name="connsiteX14" fmla="*/ 164096 w 619232"/>
                <a:gd name="connsiteY14" fmla="*/ 365347 h 619231"/>
                <a:gd name="connsiteX15" fmla="*/ 207443 w 619232"/>
                <a:gd name="connsiteY15" fmla="*/ 365347 h 619231"/>
                <a:gd name="connsiteX16" fmla="*/ 253885 w 619232"/>
                <a:gd name="connsiteY16" fmla="*/ 411789 h 619231"/>
                <a:gd name="connsiteX17" fmla="*/ 253885 w 619232"/>
                <a:gd name="connsiteY17" fmla="*/ 455136 h 619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19232" h="619231">
                  <a:moveTo>
                    <a:pt x="609944" y="210539"/>
                  </a:moveTo>
                  <a:lnTo>
                    <a:pt x="408693" y="9288"/>
                  </a:lnTo>
                  <a:cubicBezTo>
                    <a:pt x="396309" y="-3096"/>
                    <a:pt x="377732" y="-3096"/>
                    <a:pt x="365347" y="9288"/>
                  </a:cubicBezTo>
                  <a:lnTo>
                    <a:pt x="9288" y="365347"/>
                  </a:lnTo>
                  <a:cubicBezTo>
                    <a:pt x="-3096" y="377732"/>
                    <a:pt x="-3096" y="396309"/>
                    <a:pt x="9288" y="408693"/>
                  </a:cubicBezTo>
                  <a:lnTo>
                    <a:pt x="210539" y="609944"/>
                  </a:lnTo>
                  <a:cubicBezTo>
                    <a:pt x="216731" y="616136"/>
                    <a:pt x="222924" y="619232"/>
                    <a:pt x="232212" y="619232"/>
                  </a:cubicBezTo>
                  <a:cubicBezTo>
                    <a:pt x="241500" y="619232"/>
                    <a:pt x="247693" y="616136"/>
                    <a:pt x="253885" y="609944"/>
                  </a:cubicBezTo>
                  <a:lnTo>
                    <a:pt x="609944" y="253885"/>
                  </a:lnTo>
                  <a:cubicBezTo>
                    <a:pt x="622328" y="241500"/>
                    <a:pt x="622328" y="222924"/>
                    <a:pt x="609944" y="210539"/>
                  </a:cubicBezTo>
                  <a:close/>
                  <a:moveTo>
                    <a:pt x="253885" y="455136"/>
                  </a:moveTo>
                  <a:cubicBezTo>
                    <a:pt x="247693" y="461328"/>
                    <a:pt x="241500" y="464424"/>
                    <a:pt x="232212" y="464424"/>
                  </a:cubicBezTo>
                  <a:cubicBezTo>
                    <a:pt x="222924" y="464424"/>
                    <a:pt x="216731" y="461328"/>
                    <a:pt x="210539" y="455136"/>
                  </a:cubicBezTo>
                  <a:lnTo>
                    <a:pt x="164096" y="408693"/>
                  </a:lnTo>
                  <a:cubicBezTo>
                    <a:pt x="151712" y="396309"/>
                    <a:pt x="151712" y="377732"/>
                    <a:pt x="164096" y="365347"/>
                  </a:cubicBezTo>
                  <a:cubicBezTo>
                    <a:pt x="176481" y="352962"/>
                    <a:pt x="195058" y="352962"/>
                    <a:pt x="207443" y="365347"/>
                  </a:cubicBezTo>
                  <a:lnTo>
                    <a:pt x="253885" y="411789"/>
                  </a:lnTo>
                  <a:cubicBezTo>
                    <a:pt x="266270" y="424174"/>
                    <a:pt x="266270" y="442751"/>
                    <a:pt x="253885" y="455136"/>
                  </a:cubicBezTo>
                  <a:close/>
                </a:path>
              </a:pathLst>
            </a:custGeom>
            <a:grpFill/>
            <a:ln w="309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/>
            <p:cNvSpPr/>
            <p:nvPr/>
          </p:nvSpPr>
          <p:spPr>
            <a:xfrm>
              <a:off x="6157923" y="3490923"/>
              <a:ext cx="247692" cy="247692"/>
            </a:xfrm>
            <a:custGeom>
              <a:avLst/>
              <a:gdLst>
                <a:gd name="connsiteX0" fmla="*/ 30962 w 247692"/>
                <a:gd name="connsiteY0" fmla="*/ 247693 h 247692"/>
                <a:gd name="connsiteX1" fmla="*/ 9288 w 247692"/>
                <a:gd name="connsiteY1" fmla="*/ 238404 h 247692"/>
                <a:gd name="connsiteX2" fmla="*/ 9288 w 247692"/>
                <a:gd name="connsiteY2" fmla="*/ 195058 h 247692"/>
                <a:gd name="connsiteX3" fmla="*/ 195058 w 247692"/>
                <a:gd name="connsiteY3" fmla="*/ 9288 h 247692"/>
                <a:gd name="connsiteX4" fmla="*/ 238404 w 247692"/>
                <a:gd name="connsiteY4" fmla="*/ 9288 h 247692"/>
                <a:gd name="connsiteX5" fmla="*/ 238404 w 247692"/>
                <a:gd name="connsiteY5" fmla="*/ 52635 h 247692"/>
                <a:gd name="connsiteX6" fmla="*/ 52635 w 247692"/>
                <a:gd name="connsiteY6" fmla="*/ 238404 h 247692"/>
                <a:gd name="connsiteX7" fmla="*/ 30962 w 247692"/>
                <a:gd name="connsiteY7" fmla="*/ 247693 h 24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92" h="247692">
                  <a:moveTo>
                    <a:pt x="30962" y="247693"/>
                  </a:moveTo>
                  <a:cubicBezTo>
                    <a:pt x="21673" y="247693"/>
                    <a:pt x="15481" y="244597"/>
                    <a:pt x="9288" y="238404"/>
                  </a:cubicBezTo>
                  <a:cubicBezTo>
                    <a:pt x="-3096" y="226020"/>
                    <a:pt x="-3096" y="207443"/>
                    <a:pt x="9288" y="195058"/>
                  </a:cubicBezTo>
                  <a:lnTo>
                    <a:pt x="195058" y="9288"/>
                  </a:lnTo>
                  <a:cubicBezTo>
                    <a:pt x="207443" y="-3096"/>
                    <a:pt x="226020" y="-3096"/>
                    <a:pt x="238404" y="9288"/>
                  </a:cubicBezTo>
                  <a:cubicBezTo>
                    <a:pt x="250789" y="21673"/>
                    <a:pt x="250789" y="40250"/>
                    <a:pt x="238404" y="52635"/>
                  </a:cubicBezTo>
                  <a:lnTo>
                    <a:pt x="52635" y="238404"/>
                  </a:lnTo>
                  <a:cubicBezTo>
                    <a:pt x="46442" y="244597"/>
                    <a:pt x="40250" y="247693"/>
                    <a:pt x="30962" y="247693"/>
                  </a:cubicBezTo>
                  <a:close/>
                </a:path>
              </a:pathLst>
            </a:custGeom>
            <a:grpFill/>
            <a:ln w="309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5786384" y="3119384"/>
              <a:ext cx="247692" cy="247692"/>
            </a:xfrm>
            <a:custGeom>
              <a:avLst/>
              <a:gdLst>
                <a:gd name="connsiteX0" fmla="*/ 30962 w 247692"/>
                <a:gd name="connsiteY0" fmla="*/ 247693 h 247692"/>
                <a:gd name="connsiteX1" fmla="*/ 9288 w 247692"/>
                <a:gd name="connsiteY1" fmla="*/ 238404 h 247692"/>
                <a:gd name="connsiteX2" fmla="*/ 9288 w 247692"/>
                <a:gd name="connsiteY2" fmla="*/ 195058 h 247692"/>
                <a:gd name="connsiteX3" fmla="*/ 195058 w 247692"/>
                <a:gd name="connsiteY3" fmla="*/ 9288 h 247692"/>
                <a:gd name="connsiteX4" fmla="*/ 238404 w 247692"/>
                <a:gd name="connsiteY4" fmla="*/ 9288 h 247692"/>
                <a:gd name="connsiteX5" fmla="*/ 238404 w 247692"/>
                <a:gd name="connsiteY5" fmla="*/ 52635 h 247692"/>
                <a:gd name="connsiteX6" fmla="*/ 52635 w 247692"/>
                <a:gd name="connsiteY6" fmla="*/ 238404 h 247692"/>
                <a:gd name="connsiteX7" fmla="*/ 30962 w 247692"/>
                <a:gd name="connsiteY7" fmla="*/ 247693 h 247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92" h="247692">
                  <a:moveTo>
                    <a:pt x="30962" y="247693"/>
                  </a:moveTo>
                  <a:cubicBezTo>
                    <a:pt x="21673" y="247693"/>
                    <a:pt x="15481" y="244597"/>
                    <a:pt x="9288" y="238404"/>
                  </a:cubicBezTo>
                  <a:cubicBezTo>
                    <a:pt x="-3096" y="226020"/>
                    <a:pt x="-3096" y="207443"/>
                    <a:pt x="9288" y="195058"/>
                  </a:cubicBezTo>
                  <a:lnTo>
                    <a:pt x="195058" y="9288"/>
                  </a:lnTo>
                  <a:cubicBezTo>
                    <a:pt x="207443" y="-3096"/>
                    <a:pt x="226020" y="-3096"/>
                    <a:pt x="238404" y="9288"/>
                  </a:cubicBezTo>
                  <a:cubicBezTo>
                    <a:pt x="250789" y="21673"/>
                    <a:pt x="250789" y="40250"/>
                    <a:pt x="238404" y="52635"/>
                  </a:cubicBezTo>
                  <a:lnTo>
                    <a:pt x="52635" y="238404"/>
                  </a:lnTo>
                  <a:cubicBezTo>
                    <a:pt x="46442" y="244597"/>
                    <a:pt x="40250" y="247693"/>
                    <a:pt x="30962" y="247693"/>
                  </a:cubicBezTo>
                  <a:close/>
                </a:path>
              </a:pathLst>
            </a:custGeom>
            <a:grpFill/>
            <a:ln w="309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4608186" y="2474023"/>
            <a:ext cx="315006" cy="284410"/>
            <a:chOff x="5303236" y="2320429"/>
            <a:chExt cx="472220" cy="426357"/>
          </a:xfr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</p:grpSpPr>
        <p:sp>
          <p:nvSpPr>
            <p:cNvPr id="78" name="任意多边形: 形状 77"/>
            <p:cNvSpPr/>
            <p:nvPr/>
          </p:nvSpPr>
          <p:spPr>
            <a:xfrm>
              <a:off x="5303236" y="2416045"/>
              <a:ext cx="63987" cy="236086"/>
            </a:xfrm>
            <a:custGeom>
              <a:avLst/>
              <a:gdLst>
                <a:gd name="connsiteX0" fmla="*/ 38172 w 63987"/>
                <a:gd name="connsiteY0" fmla="*/ 8055 h 236086"/>
                <a:gd name="connsiteX1" fmla="*/ 8055 w 63987"/>
                <a:gd name="connsiteY1" fmla="*/ 3752 h 236086"/>
                <a:gd name="connsiteX2" fmla="*/ 3752 w 63987"/>
                <a:gd name="connsiteY2" fmla="*/ 33870 h 236086"/>
                <a:gd name="connsiteX3" fmla="*/ 20962 w 63987"/>
                <a:gd name="connsiteY3" fmla="*/ 117768 h 236086"/>
                <a:gd name="connsiteX4" fmla="*/ 3752 w 63987"/>
                <a:gd name="connsiteY4" fmla="*/ 201667 h 236086"/>
                <a:gd name="connsiteX5" fmla="*/ 8055 w 63987"/>
                <a:gd name="connsiteY5" fmla="*/ 231784 h 236086"/>
                <a:gd name="connsiteX6" fmla="*/ 20962 w 63987"/>
                <a:gd name="connsiteY6" fmla="*/ 236086 h 236086"/>
                <a:gd name="connsiteX7" fmla="*/ 38172 w 63987"/>
                <a:gd name="connsiteY7" fmla="*/ 227481 h 236086"/>
                <a:gd name="connsiteX8" fmla="*/ 63987 w 63987"/>
                <a:gd name="connsiteY8" fmla="*/ 117768 h 236086"/>
                <a:gd name="connsiteX9" fmla="*/ 38172 w 63987"/>
                <a:gd name="connsiteY9" fmla="*/ 8055 h 2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987" h="236086">
                  <a:moveTo>
                    <a:pt x="38172" y="8055"/>
                  </a:moveTo>
                  <a:cubicBezTo>
                    <a:pt x="31719" y="-550"/>
                    <a:pt x="16660" y="-2701"/>
                    <a:pt x="8055" y="3752"/>
                  </a:cubicBezTo>
                  <a:cubicBezTo>
                    <a:pt x="-550" y="10206"/>
                    <a:pt x="-2701" y="25265"/>
                    <a:pt x="3752" y="33870"/>
                  </a:cubicBezTo>
                  <a:cubicBezTo>
                    <a:pt x="14509" y="46777"/>
                    <a:pt x="20962" y="81197"/>
                    <a:pt x="20962" y="117768"/>
                  </a:cubicBezTo>
                  <a:cubicBezTo>
                    <a:pt x="20962" y="154339"/>
                    <a:pt x="14509" y="188759"/>
                    <a:pt x="3752" y="201667"/>
                  </a:cubicBezTo>
                  <a:cubicBezTo>
                    <a:pt x="-2701" y="210272"/>
                    <a:pt x="-550" y="225330"/>
                    <a:pt x="8055" y="231784"/>
                  </a:cubicBezTo>
                  <a:cubicBezTo>
                    <a:pt x="12357" y="233935"/>
                    <a:pt x="16660" y="236086"/>
                    <a:pt x="20962" y="236086"/>
                  </a:cubicBezTo>
                  <a:cubicBezTo>
                    <a:pt x="27416" y="236086"/>
                    <a:pt x="33870" y="233935"/>
                    <a:pt x="38172" y="227481"/>
                  </a:cubicBezTo>
                  <a:cubicBezTo>
                    <a:pt x="61836" y="197364"/>
                    <a:pt x="63987" y="141432"/>
                    <a:pt x="63987" y="117768"/>
                  </a:cubicBezTo>
                  <a:cubicBezTo>
                    <a:pt x="63987" y="94105"/>
                    <a:pt x="61836" y="38172"/>
                    <a:pt x="38172" y="8055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9" name="任意多边形: 形状 78"/>
            <p:cNvSpPr/>
            <p:nvPr/>
          </p:nvSpPr>
          <p:spPr>
            <a:xfrm>
              <a:off x="5354315" y="2320429"/>
              <a:ext cx="370014" cy="426357"/>
            </a:xfrm>
            <a:custGeom>
              <a:avLst/>
              <a:gdLst>
                <a:gd name="connsiteX0" fmla="*/ 335594 w 370014"/>
                <a:gd name="connsiteY0" fmla="*/ 213385 h 426357"/>
                <a:gd name="connsiteX1" fmla="*/ 367863 w 370014"/>
                <a:gd name="connsiteY1" fmla="*/ 56344 h 426357"/>
                <a:gd name="connsiteX2" fmla="*/ 361409 w 370014"/>
                <a:gd name="connsiteY2" fmla="*/ 17622 h 426357"/>
                <a:gd name="connsiteX3" fmla="*/ 326989 w 370014"/>
                <a:gd name="connsiteY3" fmla="*/ 412 h 426357"/>
                <a:gd name="connsiteX4" fmla="*/ 43025 w 370014"/>
                <a:gd name="connsiteY4" fmla="*/ 412 h 426357"/>
                <a:gd name="connsiteX5" fmla="*/ 8605 w 370014"/>
                <a:gd name="connsiteY5" fmla="*/ 15471 h 426357"/>
                <a:gd name="connsiteX6" fmla="*/ 2151 w 370014"/>
                <a:gd name="connsiteY6" fmla="*/ 56344 h 426357"/>
                <a:gd name="connsiteX7" fmla="*/ 34420 w 370014"/>
                <a:gd name="connsiteY7" fmla="*/ 213385 h 426357"/>
                <a:gd name="connsiteX8" fmla="*/ 2151 w 370014"/>
                <a:gd name="connsiteY8" fmla="*/ 370425 h 426357"/>
                <a:gd name="connsiteX9" fmla="*/ 8605 w 370014"/>
                <a:gd name="connsiteY9" fmla="*/ 409148 h 426357"/>
                <a:gd name="connsiteX10" fmla="*/ 43025 w 370014"/>
                <a:gd name="connsiteY10" fmla="*/ 426358 h 426357"/>
                <a:gd name="connsiteX11" fmla="*/ 324838 w 370014"/>
                <a:gd name="connsiteY11" fmla="*/ 426358 h 426357"/>
                <a:gd name="connsiteX12" fmla="*/ 359258 w 370014"/>
                <a:gd name="connsiteY12" fmla="*/ 409148 h 426357"/>
                <a:gd name="connsiteX13" fmla="*/ 365712 w 370014"/>
                <a:gd name="connsiteY13" fmla="*/ 370425 h 426357"/>
                <a:gd name="connsiteX14" fmla="*/ 335594 w 370014"/>
                <a:gd name="connsiteY14" fmla="*/ 213385 h 426357"/>
                <a:gd name="connsiteX15" fmla="*/ 163495 w 370014"/>
                <a:gd name="connsiteY15" fmla="*/ 320947 h 426357"/>
                <a:gd name="connsiteX16" fmla="*/ 120470 w 370014"/>
                <a:gd name="connsiteY16" fmla="*/ 320947 h 426357"/>
                <a:gd name="connsiteX17" fmla="*/ 98957 w 370014"/>
                <a:gd name="connsiteY17" fmla="*/ 299435 h 426357"/>
                <a:gd name="connsiteX18" fmla="*/ 120470 w 370014"/>
                <a:gd name="connsiteY18" fmla="*/ 277922 h 426357"/>
                <a:gd name="connsiteX19" fmla="*/ 163495 w 370014"/>
                <a:gd name="connsiteY19" fmla="*/ 277922 h 426357"/>
                <a:gd name="connsiteX20" fmla="*/ 185007 w 370014"/>
                <a:gd name="connsiteY20" fmla="*/ 299435 h 426357"/>
                <a:gd name="connsiteX21" fmla="*/ 163495 w 370014"/>
                <a:gd name="connsiteY21" fmla="*/ 320947 h 426357"/>
                <a:gd name="connsiteX22" fmla="*/ 249544 w 370014"/>
                <a:gd name="connsiteY22" fmla="*/ 234897 h 426357"/>
                <a:gd name="connsiteX23" fmla="*/ 120470 w 370014"/>
                <a:gd name="connsiteY23" fmla="*/ 234897 h 426357"/>
                <a:gd name="connsiteX24" fmla="*/ 98957 w 370014"/>
                <a:gd name="connsiteY24" fmla="*/ 213385 h 426357"/>
                <a:gd name="connsiteX25" fmla="*/ 120470 w 370014"/>
                <a:gd name="connsiteY25" fmla="*/ 191873 h 426357"/>
                <a:gd name="connsiteX26" fmla="*/ 249544 w 370014"/>
                <a:gd name="connsiteY26" fmla="*/ 191873 h 426357"/>
                <a:gd name="connsiteX27" fmla="*/ 271057 w 370014"/>
                <a:gd name="connsiteY27" fmla="*/ 213385 h 426357"/>
                <a:gd name="connsiteX28" fmla="*/ 249544 w 370014"/>
                <a:gd name="connsiteY28" fmla="*/ 234897 h 426357"/>
                <a:gd name="connsiteX29" fmla="*/ 249544 w 370014"/>
                <a:gd name="connsiteY29" fmla="*/ 144545 h 426357"/>
                <a:gd name="connsiteX30" fmla="*/ 120470 w 370014"/>
                <a:gd name="connsiteY30" fmla="*/ 144545 h 426357"/>
                <a:gd name="connsiteX31" fmla="*/ 98957 w 370014"/>
                <a:gd name="connsiteY31" fmla="*/ 123033 h 426357"/>
                <a:gd name="connsiteX32" fmla="*/ 120470 w 370014"/>
                <a:gd name="connsiteY32" fmla="*/ 101520 h 426357"/>
                <a:gd name="connsiteX33" fmla="*/ 249544 w 370014"/>
                <a:gd name="connsiteY33" fmla="*/ 101520 h 426357"/>
                <a:gd name="connsiteX34" fmla="*/ 271057 w 370014"/>
                <a:gd name="connsiteY34" fmla="*/ 123033 h 426357"/>
                <a:gd name="connsiteX35" fmla="*/ 249544 w 370014"/>
                <a:gd name="connsiteY35" fmla="*/ 144545 h 42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70014" h="426357">
                  <a:moveTo>
                    <a:pt x="335594" y="213385"/>
                  </a:moveTo>
                  <a:cubicBezTo>
                    <a:pt x="335594" y="163906"/>
                    <a:pt x="354956" y="92916"/>
                    <a:pt x="367863" y="56344"/>
                  </a:cubicBezTo>
                  <a:cubicBezTo>
                    <a:pt x="372165" y="43437"/>
                    <a:pt x="370014" y="28378"/>
                    <a:pt x="361409" y="17622"/>
                  </a:cubicBezTo>
                  <a:cubicBezTo>
                    <a:pt x="352804" y="6866"/>
                    <a:pt x="339897" y="412"/>
                    <a:pt x="326989" y="412"/>
                  </a:cubicBezTo>
                  <a:lnTo>
                    <a:pt x="43025" y="412"/>
                  </a:lnTo>
                  <a:cubicBezTo>
                    <a:pt x="30117" y="-1739"/>
                    <a:pt x="17210" y="4715"/>
                    <a:pt x="8605" y="15471"/>
                  </a:cubicBezTo>
                  <a:cubicBezTo>
                    <a:pt x="0" y="28378"/>
                    <a:pt x="-2151" y="41286"/>
                    <a:pt x="2151" y="56344"/>
                  </a:cubicBezTo>
                  <a:cubicBezTo>
                    <a:pt x="15059" y="92916"/>
                    <a:pt x="34420" y="163906"/>
                    <a:pt x="34420" y="213385"/>
                  </a:cubicBezTo>
                  <a:cubicBezTo>
                    <a:pt x="34420" y="262863"/>
                    <a:pt x="15059" y="333854"/>
                    <a:pt x="2151" y="370425"/>
                  </a:cubicBezTo>
                  <a:cubicBezTo>
                    <a:pt x="-2151" y="383333"/>
                    <a:pt x="0" y="398392"/>
                    <a:pt x="8605" y="409148"/>
                  </a:cubicBezTo>
                  <a:cubicBezTo>
                    <a:pt x="17210" y="419904"/>
                    <a:pt x="30117" y="426358"/>
                    <a:pt x="43025" y="426358"/>
                  </a:cubicBezTo>
                  <a:lnTo>
                    <a:pt x="324838" y="426358"/>
                  </a:lnTo>
                  <a:cubicBezTo>
                    <a:pt x="337746" y="426358"/>
                    <a:pt x="350653" y="419904"/>
                    <a:pt x="359258" y="409148"/>
                  </a:cubicBezTo>
                  <a:cubicBezTo>
                    <a:pt x="367863" y="398392"/>
                    <a:pt x="370014" y="383333"/>
                    <a:pt x="365712" y="370425"/>
                  </a:cubicBezTo>
                  <a:cubicBezTo>
                    <a:pt x="354956" y="333854"/>
                    <a:pt x="335594" y="262863"/>
                    <a:pt x="335594" y="213385"/>
                  </a:cubicBezTo>
                  <a:close/>
                  <a:moveTo>
                    <a:pt x="163495" y="320947"/>
                  </a:moveTo>
                  <a:lnTo>
                    <a:pt x="120470" y="320947"/>
                  </a:lnTo>
                  <a:cubicBezTo>
                    <a:pt x="107562" y="320947"/>
                    <a:pt x="98957" y="312342"/>
                    <a:pt x="98957" y="299435"/>
                  </a:cubicBezTo>
                  <a:cubicBezTo>
                    <a:pt x="98957" y="286527"/>
                    <a:pt x="107562" y="277922"/>
                    <a:pt x="120470" y="277922"/>
                  </a:cubicBezTo>
                  <a:lnTo>
                    <a:pt x="163495" y="277922"/>
                  </a:lnTo>
                  <a:cubicBezTo>
                    <a:pt x="176402" y="277922"/>
                    <a:pt x="185007" y="286527"/>
                    <a:pt x="185007" y="299435"/>
                  </a:cubicBezTo>
                  <a:cubicBezTo>
                    <a:pt x="185007" y="312342"/>
                    <a:pt x="176402" y="320947"/>
                    <a:pt x="163495" y="320947"/>
                  </a:cubicBezTo>
                  <a:close/>
                  <a:moveTo>
                    <a:pt x="249544" y="234897"/>
                  </a:moveTo>
                  <a:lnTo>
                    <a:pt x="120470" y="234897"/>
                  </a:lnTo>
                  <a:cubicBezTo>
                    <a:pt x="107562" y="234897"/>
                    <a:pt x="98957" y="226292"/>
                    <a:pt x="98957" y="213385"/>
                  </a:cubicBezTo>
                  <a:cubicBezTo>
                    <a:pt x="98957" y="200478"/>
                    <a:pt x="107562" y="191873"/>
                    <a:pt x="120470" y="191873"/>
                  </a:cubicBezTo>
                  <a:lnTo>
                    <a:pt x="249544" y="191873"/>
                  </a:lnTo>
                  <a:cubicBezTo>
                    <a:pt x="262452" y="191873"/>
                    <a:pt x="271057" y="200478"/>
                    <a:pt x="271057" y="213385"/>
                  </a:cubicBezTo>
                  <a:cubicBezTo>
                    <a:pt x="271057" y="226292"/>
                    <a:pt x="262452" y="234897"/>
                    <a:pt x="249544" y="234897"/>
                  </a:cubicBezTo>
                  <a:close/>
                  <a:moveTo>
                    <a:pt x="249544" y="144545"/>
                  </a:moveTo>
                  <a:lnTo>
                    <a:pt x="120470" y="144545"/>
                  </a:lnTo>
                  <a:cubicBezTo>
                    <a:pt x="107562" y="144545"/>
                    <a:pt x="98957" y="135940"/>
                    <a:pt x="98957" y="123033"/>
                  </a:cubicBezTo>
                  <a:cubicBezTo>
                    <a:pt x="98957" y="110125"/>
                    <a:pt x="107562" y="101520"/>
                    <a:pt x="120470" y="101520"/>
                  </a:cubicBezTo>
                  <a:lnTo>
                    <a:pt x="249544" y="101520"/>
                  </a:lnTo>
                  <a:cubicBezTo>
                    <a:pt x="262452" y="101520"/>
                    <a:pt x="271057" y="110125"/>
                    <a:pt x="271057" y="123033"/>
                  </a:cubicBezTo>
                  <a:cubicBezTo>
                    <a:pt x="271057" y="135940"/>
                    <a:pt x="262452" y="144545"/>
                    <a:pt x="249544" y="144545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0" name="任意多边形: 形状 79"/>
            <p:cNvSpPr/>
            <p:nvPr/>
          </p:nvSpPr>
          <p:spPr>
            <a:xfrm>
              <a:off x="5711422" y="2416045"/>
              <a:ext cx="64034" cy="236086"/>
            </a:xfrm>
            <a:custGeom>
              <a:avLst/>
              <a:gdLst>
                <a:gd name="connsiteX0" fmla="*/ 62386 w 64034"/>
                <a:gd name="connsiteY0" fmla="*/ 205969 h 236086"/>
                <a:gd name="connsiteX1" fmla="*/ 43025 w 64034"/>
                <a:gd name="connsiteY1" fmla="*/ 117768 h 236086"/>
                <a:gd name="connsiteX2" fmla="*/ 60235 w 64034"/>
                <a:gd name="connsiteY2" fmla="*/ 33870 h 236086"/>
                <a:gd name="connsiteX3" fmla="*/ 55932 w 64034"/>
                <a:gd name="connsiteY3" fmla="*/ 3752 h 236086"/>
                <a:gd name="connsiteX4" fmla="*/ 25815 w 64034"/>
                <a:gd name="connsiteY4" fmla="*/ 8055 h 236086"/>
                <a:gd name="connsiteX5" fmla="*/ 0 w 64034"/>
                <a:gd name="connsiteY5" fmla="*/ 117768 h 236086"/>
                <a:gd name="connsiteX6" fmla="*/ 23664 w 64034"/>
                <a:gd name="connsiteY6" fmla="*/ 223179 h 236086"/>
                <a:gd name="connsiteX7" fmla="*/ 43025 w 64034"/>
                <a:gd name="connsiteY7" fmla="*/ 236086 h 236086"/>
                <a:gd name="connsiteX8" fmla="*/ 51630 w 64034"/>
                <a:gd name="connsiteY8" fmla="*/ 233935 h 236086"/>
                <a:gd name="connsiteX9" fmla="*/ 62386 w 64034"/>
                <a:gd name="connsiteY9" fmla="*/ 205969 h 2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034" h="236086">
                  <a:moveTo>
                    <a:pt x="62386" y="205969"/>
                  </a:moveTo>
                  <a:cubicBezTo>
                    <a:pt x="49479" y="178003"/>
                    <a:pt x="43025" y="150037"/>
                    <a:pt x="43025" y="117768"/>
                  </a:cubicBezTo>
                  <a:cubicBezTo>
                    <a:pt x="43025" y="81197"/>
                    <a:pt x="49479" y="46777"/>
                    <a:pt x="60235" y="33870"/>
                  </a:cubicBezTo>
                  <a:cubicBezTo>
                    <a:pt x="66689" y="25265"/>
                    <a:pt x="64537" y="10206"/>
                    <a:pt x="55932" y="3752"/>
                  </a:cubicBezTo>
                  <a:cubicBezTo>
                    <a:pt x="47327" y="-2701"/>
                    <a:pt x="32269" y="-550"/>
                    <a:pt x="25815" y="8055"/>
                  </a:cubicBezTo>
                  <a:cubicBezTo>
                    <a:pt x="2151" y="38172"/>
                    <a:pt x="0" y="94105"/>
                    <a:pt x="0" y="117768"/>
                  </a:cubicBezTo>
                  <a:cubicBezTo>
                    <a:pt x="0" y="156491"/>
                    <a:pt x="8605" y="193062"/>
                    <a:pt x="23664" y="223179"/>
                  </a:cubicBezTo>
                  <a:cubicBezTo>
                    <a:pt x="27966" y="231784"/>
                    <a:pt x="34420" y="236086"/>
                    <a:pt x="43025" y="236086"/>
                  </a:cubicBezTo>
                  <a:cubicBezTo>
                    <a:pt x="47327" y="236086"/>
                    <a:pt x="49479" y="236086"/>
                    <a:pt x="51630" y="233935"/>
                  </a:cubicBezTo>
                  <a:cubicBezTo>
                    <a:pt x="62386" y="227481"/>
                    <a:pt x="66689" y="214574"/>
                    <a:pt x="62386" y="205969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7284047" y="2456714"/>
            <a:ext cx="284526" cy="327238"/>
            <a:chOff x="6005512" y="3325634"/>
            <a:chExt cx="180975" cy="208141"/>
          </a:xfr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</p:grpSpPr>
        <p:sp>
          <p:nvSpPr>
            <p:cNvPr id="82" name="任意多边形: 形状 81"/>
            <p:cNvSpPr/>
            <p:nvPr/>
          </p:nvSpPr>
          <p:spPr>
            <a:xfrm>
              <a:off x="6005512" y="3400425"/>
              <a:ext cx="119062" cy="133350"/>
            </a:xfrm>
            <a:custGeom>
              <a:avLst/>
              <a:gdLst>
                <a:gd name="connsiteX0" fmla="*/ 109538 w 119062"/>
                <a:gd name="connsiteY0" fmla="*/ 133350 h 133350"/>
                <a:gd name="connsiteX1" fmla="*/ 9525 w 119062"/>
                <a:gd name="connsiteY1" fmla="*/ 133350 h 133350"/>
                <a:gd name="connsiteX2" fmla="*/ 0 w 119062"/>
                <a:gd name="connsiteY2" fmla="*/ 123825 h 133350"/>
                <a:gd name="connsiteX3" fmla="*/ 0 w 119062"/>
                <a:gd name="connsiteY3" fmla="*/ 9525 h 133350"/>
                <a:gd name="connsiteX4" fmla="*/ 9525 w 119062"/>
                <a:gd name="connsiteY4" fmla="*/ 0 h 133350"/>
                <a:gd name="connsiteX5" fmla="*/ 19050 w 119062"/>
                <a:gd name="connsiteY5" fmla="*/ 9525 h 133350"/>
                <a:gd name="connsiteX6" fmla="*/ 19050 w 119062"/>
                <a:gd name="connsiteY6" fmla="*/ 114300 h 133350"/>
                <a:gd name="connsiteX7" fmla="*/ 109538 w 119062"/>
                <a:gd name="connsiteY7" fmla="*/ 114300 h 133350"/>
                <a:gd name="connsiteX8" fmla="*/ 119063 w 119062"/>
                <a:gd name="connsiteY8" fmla="*/ 123825 h 133350"/>
                <a:gd name="connsiteX9" fmla="*/ 109538 w 119062"/>
                <a:gd name="connsiteY9" fmla="*/ 13335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062" h="133350">
                  <a:moveTo>
                    <a:pt x="109538" y="133350"/>
                  </a:moveTo>
                  <a:lnTo>
                    <a:pt x="9525" y="133350"/>
                  </a:lnTo>
                  <a:cubicBezTo>
                    <a:pt x="3810" y="133350"/>
                    <a:pt x="0" y="129540"/>
                    <a:pt x="0" y="123825"/>
                  </a:cubicBezTo>
                  <a:lnTo>
                    <a:pt x="0" y="9525"/>
                  </a:lnTo>
                  <a:cubicBezTo>
                    <a:pt x="0" y="3810"/>
                    <a:pt x="3810" y="0"/>
                    <a:pt x="9525" y="0"/>
                  </a:cubicBezTo>
                  <a:cubicBezTo>
                    <a:pt x="15240" y="0"/>
                    <a:pt x="19050" y="3810"/>
                    <a:pt x="19050" y="9525"/>
                  </a:cubicBezTo>
                  <a:lnTo>
                    <a:pt x="19050" y="114300"/>
                  </a:lnTo>
                  <a:lnTo>
                    <a:pt x="109538" y="114300"/>
                  </a:lnTo>
                  <a:cubicBezTo>
                    <a:pt x="115253" y="114300"/>
                    <a:pt x="119063" y="118110"/>
                    <a:pt x="119063" y="123825"/>
                  </a:cubicBezTo>
                  <a:cubicBezTo>
                    <a:pt x="119063" y="129540"/>
                    <a:pt x="115253" y="133350"/>
                    <a:pt x="109538" y="1333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83" name="任意多边形: 形状 82"/>
            <p:cNvSpPr/>
            <p:nvPr/>
          </p:nvSpPr>
          <p:spPr>
            <a:xfrm>
              <a:off x="6034087" y="3325634"/>
              <a:ext cx="152400" cy="179565"/>
            </a:xfrm>
            <a:custGeom>
              <a:avLst/>
              <a:gdLst>
                <a:gd name="connsiteX0" fmla="*/ 152400 w 152400"/>
                <a:gd name="connsiteY0" fmla="*/ 64313 h 179565"/>
                <a:gd name="connsiteX1" fmla="*/ 152400 w 152400"/>
                <a:gd name="connsiteY1" fmla="*/ 62408 h 179565"/>
                <a:gd name="connsiteX2" fmla="*/ 151448 w 152400"/>
                <a:gd name="connsiteY2" fmla="*/ 60503 h 179565"/>
                <a:gd name="connsiteX3" fmla="*/ 150495 w 152400"/>
                <a:gd name="connsiteY3" fmla="*/ 59551 h 179565"/>
                <a:gd name="connsiteX4" fmla="*/ 98108 w 152400"/>
                <a:gd name="connsiteY4" fmla="*/ 2401 h 179565"/>
                <a:gd name="connsiteX5" fmla="*/ 98108 w 152400"/>
                <a:gd name="connsiteY5" fmla="*/ 2401 h 179565"/>
                <a:gd name="connsiteX6" fmla="*/ 96203 w 152400"/>
                <a:gd name="connsiteY6" fmla="*/ 1448 h 179565"/>
                <a:gd name="connsiteX7" fmla="*/ 95250 w 152400"/>
                <a:gd name="connsiteY7" fmla="*/ 496 h 179565"/>
                <a:gd name="connsiteX8" fmla="*/ 94298 w 152400"/>
                <a:gd name="connsiteY8" fmla="*/ 496 h 179565"/>
                <a:gd name="connsiteX9" fmla="*/ 92393 w 152400"/>
                <a:gd name="connsiteY9" fmla="*/ 496 h 179565"/>
                <a:gd name="connsiteX10" fmla="*/ 92393 w 152400"/>
                <a:gd name="connsiteY10" fmla="*/ 496 h 179565"/>
                <a:gd name="connsiteX11" fmla="*/ 9525 w 152400"/>
                <a:gd name="connsiteY11" fmla="*/ 496 h 179565"/>
                <a:gd name="connsiteX12" fmla="*/ 0 w 152400"/>
                <a:gd name="connsiteY12" fmla="*/ 8116 h 179565"/>
                <a:gd name="connsiteX13" fmla="*/ 0 w 152400"/>
                <a:gd name="connsiteY13" fmla="*/ 170041 h 179565"/>
                <a:gd name="connsiteX14" fmla="*/ 9525 w 152400"/>
                <a:gd name="connsiteY14" fmla="*/ 179566 h 179565"/>
                <a:gd name="connsiteX15" fmla="*/ 142875 w 152400"/>
                <a:gd name="connsiteY15" fmla="*/ 179566 h 179565"/>
                <a:gd name="connsiteX16" fmla="*/ 152400 w 152400"/>
                <a:gd name="connsiteY16" fmla="*/ 170041 h 179565"/>
                <a:gd name="connsiteX17" fmla="*/ 152400 w 152400"/>
                <a:gd name="connsiteY17" fmla="*/ 65266 h 179565"/>
                <a:gd name="connsiteX18" fmla="*/ 152400 w 152400"/>
                <a:gd name="connsiteY18" fmla="*/ 64313 h 179565"/>
                <a:gd name="connsiteX19" fmla="*/ 38100 w 152400"/>
                <a:gd name="connsiteY19" fmla="*/ 74791 h 179565"/>
                <a:gd name="connsiteX20" fmla="*/ 57150 w 152400"/>
                <a:gd name="connsiteY20" fmla="*/ 74791 h 179565"/>
                <a:gd name="connsiteX21" fmla="*/ 66675 w 152400"/>
                <a:gd name="connsiteY21" fmla="*/ 84316 h 179565"/>
                <a:gd name="connsiteX22" fmla="*/ 57150 w 152400"/>
                <a:gd name="connsiteY22" fmla="*/ 93841 h 179565"/>
                <a:gd name="connsiteX23" fmla="*/ 38100 w 152400"/>
                <a:gd name="connsiteY23" fmla="*/ 93841 h 179565"/>
                <a:gd name="connsiteX24" fmla="*/ 28575 w 152400"/>
                <a:gd name="connsiteY24" fmla="*/ 84316 h 179565"/>
                <a:gd name="connsiteX25" fmla="*/ 38100 w 152400"/>
                <a:gd name="connsiteY25" fmla="*/ 74791 h 179565"/>
                <a:gd name="connsiteX26" fmla="*/ 95250 w 152400"/>
                <a:gd name="connsiteY26" fmla="*/ 131941 h 179565"/>
                <a:gd name="connsiteX27" fmla="*/ 38100 w 152400"/>
                <a:gd name="connsiteY27" fmla="*/ 131941 h 179565"/>
                <a:gd name="connsiteX28" fmla="*/ 28575 w 152400"/>
                <a:gd name="connsiteY28" fmla="*/ 122416 h 179565"/>
                <a:gd name="connsiteX29" fmla="*/ 38100 w 152400"/>
                <a:gd name="connsiteY29" fmla="*/ 112891 h 179565"/>
                <a:gd name="connsiteX30" fmla="*/ 95250 w 152400"/>
                <a:gd name="connsiteY30" fmla="*/ 112891 h 179565"/>
                <a:gd name="connsiteX31" fmla="*/ 104775 w 152400"/>
                <a:gd name="connsiteY31" fmla="*/ 122416 h 179565"/>
                <a:gd name="connsiteX32" fmla="*/ 95250 w 152400"/>
                <a:gd name="connsiteY32" fmla="*/ 131941 h 179565"/>
                <a:gd name="connsiteX33" fmla="*/ 100013 w 152400"/>
                <a:gd name="connsiteY33" fmla="*/ 55741 h 179565"/>
                <a:gd name="connsiteX34" fmla="*/ 100013 w 152400"/>
                <a:gd name="connsiteY34" fmla="*/ 32881 h 179565"/>
                <a:gd name="connsiteX35" fmla="*/ 120968 w 152400"/>
                <a:gd name="connsiteY35" fmla="*/ 55741 h 179565"/>
                <a:gd name="connsiteX36" fmla="*/ 100013 w 152400"/>
                <a:gd name="connsiteY36" fmla="*/ 55741 h 17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52400" h="179565">
                  <a:moveTo>
                    <a:pt x="152400" y="64313"/>
                  </a:moveTo>
                  <a:cubicBezTo>
                    <a:pt x="152400" y="63361"/>
                    <a:pt x="152400" y="63361"/>
                    <a:pt x="152400" y="62408"/>
                  </a:cubicBezTo>
                  <a:cubicBezTo>
                    <a:pt x="152400" y="61456"/>
                    <a:pt x="151448" y="61456"/>
                    <a:pt x="151448" y="60503"/>
                  </a:cubicBezTo>
                  <a:cubicBezTo>
                    <a:pt x="151448" y="60503"/>
                    <a:pt x="151448" y="59551"/>
                    <a:pt x="150495" y="59551"/>
                  </a:cubicBezTo>
                  <a:lnTo>
                    <a:pt x="98108" y="2401"/>
                  </a:lnTo>
                  <a:cubicBezTo>
                    <a:pt x="98108" y="2401"/>
                    <a:pt x="98108" y="2401"/>
                    <a:pt x="98108" y="2401"/>
                  </a:cubicBezTo>
                  <a:cubicBezTo>
                    <a:pt x="97155" y="1448"/>
                    <a:pt x="97155" y="1448"/>
                    <a:pt x="96203" y="1448"/>
                  </a:cubicBezTo>
                  <a:cubicBezTo>
                    <a:pt x="96203" y="1448"/>
                    <a:pt x="95250" y="496"/>
                    <a:pt x="95250" y="496"/>
                  </a:cubicBezTo>
                  <a:cubicBezTo>
                    <a:pt x="95250" y="496"/>
                    <a:pt x="94298" y="496"/>
                    <a:pt x="94298" y="496"/>
                  </a:cubicBezTo>
                  <a:cubicBezTo>
                    <a:pt x="93345" y="496"/>
                    <a:pt x="92393" y="496"/>
                    <a:pt x="92393" y="496"/>
                  </a:cubicBezTo>
                  <a:cubicBezTo>
                    <a:pt x="92393" y="496"/>
                    <a:pt x="92393" y="496"/>
                    <a:pt x="92393" y="496"/>
                  </a:cubicBezTo>
                  <a:lnTo>
                    <a:pt x="9525" y="496"/>
                  </a:lnTo>
                  <a:cubicBezTo>
                    <a:pt x="3810" y="-1409"/>
                    <a:pt x="0" y="2401"/>
                    <a:pt x="0" y="8116"/>
                  </a:cubicBezTo>
                  <a:lnTo>
                    <a:pt x="0" y="170041"/>
                  </a:lnTo>
                  <a:cubicBezTo>
                    <a:pt x="0" y="175756"/>
                    <a:pt x="3810" y="179566"/>
                    <a:pt x="9525" y="179566"/>
                  </a:cubicBezTo>
                  <a:lnTo>
                    <a:pt x="142875" y="179566"/>
                  </a:lnTo>
                  <a:cubicBezTo>
                    <a:pt x="148590" y="179566"/>
                    <a:pt x="152400" y="175756"/>
                    <a:pt x="152400" y="170041"/>
                  </a:cubicBezTo>
                  <a:lnTo>
                    <a:pt x="152400" y="65266"/>
                  </a:lnTo>
                  <a:cubicBezTo>
                    <a:pt x="152400" y="64313"/>
                    <a:pt x="152400" y="64313"/>
                    <a:pt x="152400" y="64313"/>
                  </a:cubicBezTo>
                  <a:close/>
                  <a:moveTo>
                    <a:pt x="38100" y="74791"/>
                  </a:moveTo>
                  <a:lnTo>
                    <a:pt x="57150" y="74791"/>
                  </a:lnTo>
                  <a:cubicBezTo>
                    <a:pt x="62865" y="74791"/>
                    <a:pt x="66675" y="78601"/>
                    <a:pt x="66675" y="84316"/>
                  </a:cubicBezTo>
                  <a:cubicBezTo>
                    <a:pt x="66675" y="90031"/>
                    <a:pt x="62865" y="93841"/>
                    <a:pt x="57150" y="93841"/>
                  </a:cubicBezTo>
                  <a:lnTo>
                    <a:pt x="38100" y="93841"/>
                  </a:lnTo>
                  <a:cubicBezTo>
                    <a:pt x="32385" y="93841"/>
                    <a:pt x="28575" y="90031"/>
                    <a:pt x="28575" y="84316"/>
                  </a:cubicBezTo>
                  <a:cubicBezTo>
                    <a:pt x="28575" y="78601"/>
                    <a:pt x="32385" y="74791"/>
                    <a:pt x="38100" y="74791"/>
                  </a:cubicBezTo>
                  <a:close/>
                  <a:moveTo>
                    <a:pt x="95250" y="131941"/>
                  </a:moveTo>
                  <a:lnTo>
                    <a:pt x="38100" y="131941"/>
                  </a:lnTo>
                  <a:cubicBezTo>
                    <a:pt x="32385" y="131941"/>
                    <a:pt x="28575" y="128131"/>
                    <a:pt x="28575" y="122416"/>
                  </a:cubicBezTo>
                  <a:cubicBezTo>
                    <a:pt x="28575" y="116701"/>
                    <a:pt x="32385" y="112891"/>
                    <a:pt x="38100" y="112891"/>
                  </a:cubicBezTo>
                  <a:lnTo>
                    <a:pt x="95250" y="112891"/>
                  </a:lnTo>
                  <a:cubicBezTo>
                    <a:pt x="100965" y="112891"/>
                    <a:pt x="104775" y="116701"/>
                    <a:pt x="104775" y="122416"/>
                  </a:cubicBezTo>
                  <a:cubicBezTo>
                    <a:pt x="104775" y="128131"/>
                    <a:pt x="100965" y="131941"/>
                    <a:pt x="95250" y="131941"/>
                  </a:cubicBezTo>
                  <a:close/>
                  <a:moveTo>
                    <a:pt x="100013" y="55741"/>
                  </a:moveTo>
                  <a:lnTo>
                    <a:pt x="100013" y="32881"/>
                  </a:lnTo>
                  <a:lnTo>
                    <a:pt x="120968" y="55741"/>
                  </a:lnTo>
                  <a:lnTo>
                    <a:pt x="100013" y="557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86" name="图形 65"/>
          <p:cNvSpPr/>
          <p:nvPr/>
        </p:nvSpPr>
        <p:spPr>
          <a:xfrm>
            <a:off x="4594616" y="4957280"/>
            <a:ext cx="342146" cy="359682"/>
          </a:xfrm>
          <a:custGeom>
            <a:avLst/>
            <a:gdLst>
              <a:gd name="connsiteX0" fmla="*/ 180975 w 190500"/>
              <a:gd name="connsiteY0" fmla="*/ 0 h 200263"/>
              <a:gd name="connsiteX1" fmla="*/ 9525 w 190500"/>
              <a:gd name="connsiteY1" fmla="*/ 0 h 200263"/>
              <a:gd name="connsiteX2" fmla="*/ 0 w 190500"/>
              <a:gd name="connsiteY2" fmla="*/ 9525 h 200263"/>
              <a:gd name="connsiteX3" fmla="*/ 0 w 190500"/>
              <a:gd name="connsiteY3" fmla="*/ 71438 h 200263"/>
              <a:gd name="connsiteX4" fmla="*/ 9525 w 190500"/>
              <a:gd name="connsiteY4" fmla="*/ 80963 h 200263"/>
              <a:gd name="connsiteX5" fmla="*/ 28575 w 190500"/>
              <a:gd name="connsiteY5" fmla="*/ 80963 h 200263"/>
              <a:gd name="connsiteX6" fmla="*/ 28575 w 190500"/>
              <a:gd name="connsiteY6" fmla="*/ 190500 h 200263"/>
              <a:gd name="connsiteX7" fmla="*/ 34290 w 190500"/>
              <a:gd name="connsiteY7" fmla="*/ 199073 h 200263"/>
              <a:gd name="connsiteX8" fmla="*/ 43815 w 190500"/>
              <a:gd name="connsiteY8" fmla="*/ 198120 h 200263"/>
              <a:gd name="connsiteX9" fmla="*/ 66675 w 190500"/>
              <a:gd name="connsiteY9" fmla="*/ 180975 h 200263"/>
              <a:gd name="connsiteX10" fmla="*/ 89535 w 190500"/>
              <a:gd name="connsiteY10" fmla="*/ 198120 h 200263"/>
              <a:gd name="connsiteX11" fmla="*/ 100965 w 190500"/>
              <a:gd name="connsiteY11" fmla="*/ 198120 h 200263"/>
              <a:gd name="connsiteX12" fmla="*/ 123825 w 190500"/>
              <a:gd name="connsiteY12" fmla="*/ 180975 h 200263"/>
              <a:gd name="connsiteX13" fmla="*/ 146685 w 190500"/>
              <a:gd name="connsiteY13" fmla="*/ 198120 h 200263"/>
              <a:gd name="connsiteX14" fmla="*/ 152400 w 190500"/>
              <a:gd name="connsiteY14" fmla="*/ 200025 h 200263"/>
              <a:gd name="connsiteX15" fmla="*/ 157163 w 190500"/>
              <a:gd name="connsiteY15" fmla="*/ 199073 h 200263"/>
              <a:gd name="connsiteX16" fmla="*/ 161925 w 190500"/>
              <a:gd name="connsiteY16" fmla="*/ 190500 h 200263"/>
              <a:gd name="connsiteX17" fmla="*/ 161925 w 190500"/>
              <a:gd name="connsiteY17" fmla="*/ 80963 h 200263"/>
              <a:gd name="connsiteX18" fmla="*/ 180975 w 190500"/>
              <a:gd name="connsiteY18" fmla="*/ 80963 h 200263"/>
              <a:gd name="connsiteX19" fmla="*/ 190500 w 190500"/>
              <a:gd name="connsiteY19" fmla="*/ 71438 h 200263"/>
              <a:gd name="connsiteX20" fmla="*/ 190500 w 190500"/>
              <a:gd name="connsiteY20" fmla="*/ 9525 h 200263"/>
              <a:gd name="connsiteX21" fmla="*/ 180975 w 190500"/>
              <a:gd name="connsiteY21" fmla="*/ 0 h 200263"/>
              <a:gd name="connsiteX22" fmla="*/ 114300 w 190500"/>
              <a:gd name="connsiteY22" fmla="*/ 114300 h 200263"/>
              <a:gd name="connsiteX23" fmla="*/ 104775 w 190500"/>
              <a:gd name="connsiteY23" fmla="*/ 114300 h 200263"/>
              <a:gd name="connsiteX24" fmla="*/ 104775 w 190500"/>
              <a:gd name="connsiteY24" fmla="*/ 123825 h 200263"/>
              <a:gd name="connsiteX25" fmla="*/ 95250 w 190500"/>
              <a:gd name="connsiteY25" fmla="*/ 133350 h 200263"/>
              <a:gd name="connsiteX26" fmla="*/ 85725 w 190500"/>
              <a:gd name="connsiteY26" fmla="*/ 123825 h 200263"/>
              <a:gd name="connsiteX27" fmla="*/ 85725 w 190500"/>
              <a:gd name="connsiteY27" fmla="*/ 114300 h 200263"/>
              <a:gd name="connsiteX28" fmla="*/ 76200 w 190500"/>
              <a:gd name="connsiteY28" fmla="*/ 114300 h 200263"/>
              <a:gd name="connsiteX29" fmla="*/ 66675 w 190500"/>
              <a:gd name="connsiteY29" fmla="*/ 104775 h 200263"/>
              <a:gd name="connsiteX30" fmla="*/ 76200 w 190500"/>
              <a:gd name="connsiteY30" fmla="*/ 95250 h 200263"/>
              <a:gd name="connsiteX31" fmla="*/ 85725 w 190500"/>
              <a:gd name="connsiteY31" fmla="*/ 95250 h 200263"/>
              <a:gd name="connsiteX32" fmla="*/ 85725 w 190500"/>
              <a:gd name="connsiteY32" fmla="*/ 85725 h 200263"/>
              <a:gd name="connsiteX33" fmla="*/ 95250 w 190500"/>
              <a:gd name="connsiteY33" fmla="*/ 76200 h 200263"/>
              <a:gd name="connsiteX34" fmla="*/ 104775 w 190500"/>
              <a:gd name="connsiteY34" fmla="*/ 85725 h 200263"/>
              <a:gd name="connsiteX35" fmla="*/ 104775 w 190500"/>
              <a:gd name="connsiteY35" fmla="*/ 95250 h 200263"/>
              <a:gd name="connsiteX36" fmla="*/ 114300 w 190500"/>
              <a:gd name="connsiteY36" fmla="*/ 95250 h 200263"/>
              <a:gd name="connsiteX37" fmla="*/ 123825 w 190500"/>
              <a:gd name="connsiteY37" fmla="*/ 104775 h 200263"/>
              <a:gd name="connsiteX38" fmla="*/ 114300 w 190500"/>
              <a:gd name="connsiteY38" fmla="*/ 114300 h 200263"/>
              <a:gd name="connsiteX39" fmla="*/ 171450 w 190500"/>
              <a:gd name="connsiteY39" fmla="*/ 61913 h 200263"/>
              <a:gd name="connsiteX40" fmla="*/ 161925 w 190500"/>
              <a:gd name="connsiteY40" fmla="*/ 61913 h 200263"/>
              <a:gd name="connsiteX41" fmla="*/ 161925 w 190500"/>
              <a:gd name="connsiteY41" fmla="*/ 38100 h 200263"/>
              <a:gd name="connsiteX42" fmla="*/ 152400 w 190500"/>
              <a:gd name="connsiteY42" fmla="*/ 28575 h 200263"/>
              <a:gd name="connsiteX43" fmla="*/ 38100 w 190500"/>
              <a:gd name="connsiteY43" fmla="*/ 28575 h 200263"/>
              <a:gd name="connsiteX44" fmla="*/ 28575 w 190500"/>
              <a:gd name="connsiteY44" fmla="*/ 38100 h 200263"/>
              <a:gd name="connsiteX45" fmla="*/ 28575 w 190500"/>
              <a:gd name="connsiteY45" fmla="*/ 61913 h 200263"/>
              <a:gd name="connsiteX46" fmla="*/ 19050 w 190500"/>
              <a:gd name="connsiteY46" fmla="*/ 61913 h 200263"/>
              <a:gd name="connsiteX47" fmla="*/ 19050 w 190500"/>
              <a:gd name="connsiteY47" fmla="*/ 19050 h 200263"/>
              <a:gd name="connsiteX48" fmla="*/ 171450 w 190500"/>
              <a:gd name="connsiteY48" fmla="*/ 19050 h 200263"/>
              <a:gd name="connsiteX49" fmla="*/ 171450 w 190500"/>
              <a:gd name="connsiteY49" fmla="*/ 61913 h 20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90500" h="200263">
                <a:moveTo>
                  <a:pt x="180975" y="0"/>
                </a:moveTo>
                <a:lnTo>
                  <a:pt x="9525" y="0"/>
                </a:lnTo>
                <a:cubicBezTo>
                  <a:pt x="3810" y="0"/>
                  <a:pt x="0" y="3810"/>
                  <a:pt x="0" y="9525"/>
                </a:cubicBezTo>
                <a:lnTo>
                  <a:pt x="0" y="71438"/>
                </a:lnTo>
                <a:cubicBezTo>
                  <a:pt x="0" y="77153"/>
                  <a:pt x="3810" y="80963"/>
                  <a:pt x="9525" y="80963"/>
                </a:cubicBezTo>
                <a:lnTo>
                  <a:pt x="28575" y="80963"/>
                </a:lnTo>
                <a:lnTo>
                  <a:pt x="28575" y="190500"/>
                </a:lnTo>
                <a:cubicBezTo>
                  <a:pt x="28575" y="194310"/>
                  <a:pt x="30480" y="197168"/>
                  <a:pt x="34290" y="199073"/>
                </a:cubicBezTo>
                <a:cubicBezTo>
                  <a:pt x="37148" y="200978"/>
                  <a:pt x="40958" y="200025"/>
                  <a:pt x="43815" y="198120"/>
                </a:cubicBezTo>
                <a:lnTo>
                  <a:pt x="66675" y="180975"/>
                </a:lnTo>
                <a:lnTo>
                  <a:pt x="89535" y="198120"/>
                </a:lnTo>
                <a:cubicBezTo>
                  <a:pt x="93345" y="200978"/>
                  <a:pt x="97155" y="200978"/>
                  <a:pt x="100965" y="198120"/>
                </a:cubicBezTo>
                <a:lnTo>
                  <a:pt x="123825" y="180975"/>
                </a:lnTo>
                <a:lnTo>
                  <a:pt x="146685" y="198120"/>
                </a:lnTo>
                <a:cubicBezTo>
                  <a:pt x="148590" y="199073"/>
                  <a:pt x="150495" y="200025"/>
                  <a:pt x="152400" y="200025"/>
                </a:cubicBezTo>
                <a:cubicBezTo>
                  <a:pt x="154305" y="200025"/>
                  <a:pt x="155258" y="200025"/>
                  <a:pt x="157163" y="199073"/>
                </a:cubicBezTo>
                <a:cubicBezTo>
                  <a:pt x="160020" y="197168"/>
                  <a:pt x="161925" y="194310"/>
                  <a:pt x="161925" y="190500"/>
                </a:cubicBezTo>
                <a:lnTo>
                  <a:pt x="161925" y="80963"/>
                </a:lnTo>
                <a:lnTo>
                  <a:pt x="180975" y="80963"/>
                </a:lnTo>
                <a:cubicBezTo>
                  <a:pt x="186690" y="80963"/>
                  <a:pt x="190500" y="77153"/>
                  <a:pt x="190500" y="71438"/>
                </a:cubicBezTo>
                <a:lnTo>
                  <a:pt x="190500" y="9525"/>
                </a:lnTo>
                <a:cubicBezTo>
                  <a:pt x="190500" y="3810"/>
                  <a:pt x="186690" y="0"/>
                  <a:pt x="180975" y="0"/>
                </a:cubicBezTo>
                <a:close/>
                <a:moveTo>
                  <a:pt x="114300" y="114300"/>
                </a:moveTo>
                <a:lnTo>
                  <a:pt x="104775" y="114300"/>
                </a:lnTo>
                <a:lnTo>
                  <a:pt x="104775" y="123825"/>
                </a:lnTo>
                <a:cubicBezTo>
                  <a:pt x="104775" y="129540"/>
                  <a:pt x="100965" y="133350"/>
                  <a:pt x="95250" y="133350"/>
                </a:cubicBezTo>
                <a:cubicBezTo>
                  <a:pt x="89535" y="133350"/>
                  <a:pt x="85725" y="129540"/>
                  <a:pt x="85725" y="123825"/>
                </a:cubicBezTo>
                <a:lnTo>
                  <a:pt x="85725" y="114300"/>
                </a:lnTo>
                <a:lnTo>
                  <a:pt x="76200" y="114300"/>
                </a:lnTo>
                <a:cubicBezTo>
                  <a:pt x="70485" y="114300"/>
                  <a:pt x="66675" y="110490"/>
                  <a:pt x="66675" y="104775"/>
                </a:cubicBezTo>
                <a:cubicBezTo>
                  <a:pt x="66675" y="99060"/>
                  <a:pt x="70485" y="95250"/>
                  <a:pt x="76200" y="95250"/>
                </a:cubicBezTo>
                <a:lnTo>
                  <a:pt x="85725" y="95250"/>
                </a:lnTo>
                <a:lnTo>
                  <a:pt x="85725" y="85725"/>
                </a:lnTo>
                <a:cubicBezTo>
                  <a:pt x="85725" y="80010"/>
                  <a:pt x="89535" y="76200"/>
                  <a:pt x="95250" y="76200"/>
                </a:cubicBezTo>
                <a:cubicBezTo>
                  <a:pt x="100965" y="76200"/>
                  <a:pt x="104775" y="80010"/>
                  <a:pt x="104775" y="85725"/>
                </a:cubicBezTo>
                <a:lnTo>
                  <a:pt x="104775" y="95250"/>
                </a:lnTo>
                <a:lnTo>
                  <a:pt x="114300" y="95250"/>
                </a:lnTo>
                <a:cubicBezTo>
                  <a:pt x="120015" y="95250"/>
                  <a:pt x="123825" y="99060"/>
                  <a:pt x="123825" y="104775"/>
                </a:cubicBezTo>
                <a:cubicBezTo>
                  <a:pt x="123825" y="110490"/>
                  <a:pt x="120015" y="114300"/>
                  <a:pt x="114300" y="114300"/>
                </a:cubicBezTo>
                <a:close/>
                <a:moveTo>
                  <a:pt x="171450" y="61913"/>
                </a:moveTo>
                <a:lnTo>
                  <a:pt x="161925" y="61913"/>
                </a:lnTo>
                <a:lnTo>
                  <a:pt x="161925" y="38100"/>
                </a:lnTo>
                <a:cubicBezTo>
                  <a:pt x="161925" y="32385"/>
                  <a:pt x="158115" y="28575"/>
                  <a:pt x="152400" y="28575"/>
                </a:cubicBezTo>
                <a:lnTo>
                  <a:pt x="38100" y="28575"/>
                </a:lnTo>
                <a:cubicBezTo>
                  <a:pt x="32385" y="28575"/>
                  <a:pt x="28575" y="32385"/>
                  <a:pt x="28575" y="38100"/>
                </a:cubicBezTo>
                <a:lnTo>
                  <a:pt x="28575" y="61913"/>
                </a:lnTo>
                <a:lnTo>
                  <a:pt x="19050" y="61913"/>
                </a:lnTo>
                <a:lnTo>
                  <a:pt x="19050" y="19050"/>
                </a:lnTo>
                <a:lnTo>
                  <a:pt x="171450" y="19050"/>
                </a:lnTo>
                <a:lnTo>
                  <a:pt x="171450" y="6191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9" name="图形 68"/>
          <p:cNvSpPr/>
          <p:nvPr/>
        </p:nvSpPr>
        <p:spPr>
          <a:xfrm>
            <a:off x="7282214" y="4961004"/>
            <a:ext cx="288192" cy="352234"/>
          </a:xfrm>
          <a:custGeom>
            <a:avLst/>
            <a:gdLst>
              <a:gd name="connsiteX0" fmla="*/ 169545 w 171450"/>
              <a:gd name="connsiteY0" fmla="*/ 53340 h 209550"/>
              <a:gd name="connsiteX1" fmla="*/ 126683 w 171450"/>
              <a:gd name="connsiteY1" fmla="*/ 2858 h 209550"/>
              <a:gd name="connsiteX2" fmla="*/ 119063 w 171450"/>
              <a:gd name="connsiteY2" fmla="*/ 0 h 209550"/>
              <a:gd name="connsiteX3" fmla="*/ 9525 w 171450"/>
              <a:gd name="connsiteY3" fmla="*/ 0 h 209550"/>
              <a:gd name="connsiteX4" fmla="*/ 0 w 171450"/>
              <a:gd name="connsiteY4" fmla="*/ 9525 h 209550"/>
              <a:gd name="connsiteX5" fmla="*/ 0 w 171450"/>
              <a:gd name="connsiteY5" fmla="*/ 200025 h 209550"/>
              <a:gd name="connsiteX6" fmla="*/ 9525 w 171450"/>
              <a:gd name="connsiteY6" fmla="*/ 209550 h 209550"/>
              <a:gd name="connsiteX7" fmla="*/ 161925 w 171450"/>
              <a:gd name="connsiteY7" fmla="*/ 209550 h 209550"/>
              <a:gd name="connsiteX8" fmla="*/ 171450 w 171450"/>
              <a:gd name="connsiteY8" fmla="*/ 200025 h 209550"/>
              <a:gd name="connsiteX9" fmla="*/ 171450 w 171450"/>
              <a:gd name="connsiteY9" fmla="*/ 60008 h 209550"/>
              <a:gd name="connsiteX10" fmla="*/ 169545 w 171450"/>
              <a:gd name="connsiteY10" fmla="*/ 53340 h 209550"/>
              <a:gd name="connsiteX11" fmla="*/ 141923 w 171450"/>
              <a:gd name="connsiteY11" fmla="*/ 104775 h 209550"/>
              <a:gd name="connsiteX12" fmla="*/ 120015 w 171450"/>
              <a:gd name="connsiteY12" fmla="*/ 124778 h 209550"/>
              <a:gd name="connsiteX13" fmla="*/ 125730 w 171450"/>
              <a:gd name="connsiteY13" fmla="*/ 154305 h 209550"/>
              <a:gd name="connsiteX14" fmla="*/ 121920 w 171450"/>
              <a:gd name="connsiteY14" fmla="*/ 163830 h 209550"/>
              <a:gd name="connsiteX15" fmla="*/ 116205 w 171450"/>
              <a:gd name="connsiteY15" fmla="*/ 165735 h 209550"/>
              <a:gd name="connsiteX16" fmla="*/ 111443 w 171450"/>
              <a:gd name="connsiteY16" fmla="*/ 164783 h 209550"/>
              <a:gd name="connsiteX17" fmla="*/ 85725 w 171450"/>
              <a:gd name="connsiteY17" fmla="*/ 150495 h 209550"/>
              <a:gd name="connsiteX18" fmla="*/ 60008 w 171450"/>
              <a:gd name="connsiteY18" fmla="*/ 164783 h 209550"/>
              <a:gd name="connsiteX19" fmla="*/ 49530 w 171450"/>
              <a:gd name="connsiteY19" fmla="*/ 163830 h 209550"/>
              <a:gd name="connsiteX20" fmla="*/ 45720 w 171450"/>
              <a:gd name="connsiteY20" fmla="*/ 154305 h 209550"/>
              <a:gd name="connsiteX21" fmla="*/ 51435 w 171450"/>
              <a:gd name="connsiteY21" fmla="*/ 124778 h 209550"/>
              <a:gd name="connsiteX22" fmla="*/ 29528 w 171450"/>
              <a:gd name="connsiteY22" fmla="*/ 104775 h 209550"/>
              <a:gd name="connsiteX23" fmla="*/ 26670 w 171450"/>
              <a:gd name="connsiteY23" fmla="*/ 95250 h 209550"/>
              <a:gd name="connsiteX24" fmla="*/ 34290 w 171450"/>
              <a:gd name="connsiteY24" fmla="*/ 88583 h 209550"/>
              <a:gd name="connsiteX25" fmla="*/ 63818 w 171450"/>
              <a:gd name="connsiteY25" fmla="*/ 84773 h 209550"/>
              <a:gd name="connsiteX26" fmla="*/ 76200 w 171450"/>
              <a:gd name="connsiteY26" fmla="*/ 57150 h 209550"/>
              <a:gd name="connsiteX27" fmla="*/ 85725 w 171450"/>
              <a:gd name="connsiteY27" fmla="*/ 52388 h 209550"/>
              <a:gd name="connsiteX28" fmla="*/ 94298 w 171450"/>
              <a:gd name="connsiteY28" fmla="*/ 58103 h 209550"/>
              <a:gd name="connsiteX29" fmla="*/ 106680 w 171450"/>
              <a:gd name="connsiteY29" fmla="*/ 85725 h 209550"/>
              <a:gd name="connsiteX30" fmla="*/ 136208 w 171450"/>
              <a:gd name="connsiteY30" fmla="*/ 89535 h 209550"/>
              <a:gd name="connsiteX31" fmla="*/ 143828 w 171450"/>
              <a:gd name="connsiteY31" fmla="*/ 96203 h 209550"/>
              <a:gd name="connsiteX32" fmla="*/ 141923 w 171450"/>
              <a:gd name="connsiteY32" fmla="*/ 104775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1450" h="209550">
                <a:moveTo>
                  <a:pt x="169545" y="53340"/>
                </a:moveTo>
                <a:lnTo>
                  <a:pt x="126683" y="2858"/>
                </a:lnTo>
                <a:cubicBezTo>
                  <a:pt x="124778" y="953"/>
                  <a:pt x="121920" y="0"/>
                  <a:pt x="119063" y="0"/>
                </a:cubicBezTo>
                <a:lnTo>
                  <a:pt x="9525" y="0"/>
                </a:lnTo>
                <a:cubicBezTo>
                  <a:pt x="3810" y="0"/>
                  <a:pt x="0" y="3810"/>
                  <a:pt x="0" y="9525"/>
                </a:cubicBezTo>
                <a:lnTo>
                  <a:pt x="0" y="200025"/>
                </a:lnTo>
                <a:cubicBezTo>
                  <a:pt x="0" y="205740"/>
                  <a:pt x="3810" y="209550"/>
                  <a:pt x="9525" y="209550"/>
                </a:cubicBezTo>
                <a:lnTo>
                  <a:pt x="161925" y="209550"/>
                </a:lnTo>
                <a:cubicBezTo>
                  <a:pt x="167640" y="209550"/>
                  <a:pt x="171450" y="205740"/>
                  <a:pt x="171450" y="200025"/>
                </a:cubicBezTo>
                <a:lnTo>
                  <a:pt x="171450" y="60008"/>
                </a:lnTo>
                <a:cubicBezTo>
                  <a:pt x="171450" y="57150"/>
                  <a:pt x="170498" y="55245"/>
                  <a:pt x="169545" y="53340"/>
                </a:cubicBezTo>
                <a:close/>
                <a:moveTo>
                  <a:pt x="141923" y="104775"/>
                </a:moveTo>
                <a:lnTo>
                  <a:pt x="120015" y="124778"/>
                </a:lnTo>
                <a:lnTo>
                  <a:pt x="125730" y="154305"/>
                </a:lnTo>
                <a:cubicBezTo>
                  <a:pt x="126683" y="158115"/>
                  <a:pt x="124778" y="161925"/>
                  <a:pt x="121920" y="163830"/>
                </a:cubicBezTo>
                <a:cubicBezTo>
                  <a:pt x="120015" y="164783"/>
                  <a:pt x="118110" y="165735"/>
                  <a:pt x="116205" y="165735"/>
                </a:cubicBezTo>
                <a:cubicBezTo>
                  <a:pt x="114300" y="165735"/>
                  <a:pt x="113348" y="165735"/>
                  <a:pt x="111443" y="164783"/>
                </a:cubicBezTo>
                <a:lnTo>
                  <a:pt x="85725" y="150495"/>
                </a:lnTo>
                <a:lnTo>
                  <a:pt x="60008" y="164783"/>
                </a:lnTo>
                <a:cubicBezTo>
                  <a:pt x="57150" y="166688"/>
                  <a:pt x="52388" y="166688"/>
                  <a:pt x="49530" y="163830"/>
                </a:cubicBezTo>
                <a:cubicBezTo>
                  <a:pt x="46673" y="161925"/>
                  <a:pt x="44768" y="158115"/>
                  <a:pt x="45720" y="154305"/>
                </a:cubicBezTo>
                <a:lnTo>
                  <a:pt x="51435" y="124778"/>
                </a:lnTo>
                <a:lnTo>
                  <a:pt x="29528" y="104775"/>
                </a:lnTo>
                <a:cubicBezTo>
                  <a:pt x="26670" y="101918"/>
                  <a:pt x="25718" y="98108"/>
                  <a:pt x="26670" y="95250"/>
                </a:cubicBezTo>
                <a:cubicBezTo>
                  <a:pt x="27623" y="91440"/>
                  <a:pt x="30480" y="89535"/>
                  <a:pt x="34290" y="88583"/>
                </a:cubicBezTo>
                <a:lnTo>
                  <a:pt x="63818" y="84773"/>
                </a:lnTo>
                <a:lnTo>
                  <a:pt x="76200" y="57150"/>
                </a:lnTo>
                <a:cubicBezTo>
                  <a:pt x="79058" y="54293"/>
                  <a:pt x="81915" y="52388"/>
                  <a:pt x="85725" y="52388"/>
                </a:cubicBezTo>
                <a:cubicBezTo>
                  <a:pt x="89535" y="52388"/>
                  <a:pt x="92393" y="54293"/>
                  <a:pt x="94298" y="58103"/>
                </a:cubicBezTo>
                <a:lnTo>
                  <a:pt x="106680" y="85725"/>
                </a:lnTo>
                <a:lnTo>
                  <a:pt x="136208" y="89535"/>
                </a:lnTo>
                <a:cubicBezTo>
                  <a:pt x="140018" y="89535"/>
                  <a:pt x="142875" y="92393"/>
                  <a:pt x="143828" y="96203"/>
                </a:cubicBezTo>
                <a:cubicBezTo>
                  <a:pt x="144780" y="100013"/>
                  <a:pt x="144780" y="102870"/>
                  <a:pt x="141923" y="104775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0" name="文本框 89"/>
          <p:cNvSpPr txBox="1"/>
          <p:nvPr/>
        </p:nvSpPr>
        <p:spPr>
          <a:xfrm>
            <a:off x="5432359" y="1586397"/>
            <a:ext cx="1327287" cy="44941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400" dirty="0">
                <a:solidFill>
                  <a:schemeClr val="accent1">
                    <a:alpha val="40000"/>
                  </a:schemeClr>
                </a:solidFill>
                <a:latin typeface="+mj-ea"/>
                <a:ea typeface="+mj-ea"/>
              </a:rPr>
              <a:t>FUTURE</a:t>
            </a:r>
            <a:endParaRPr lang="en-US" altLang="zh-CN" sz="2400" dirty="0">
              <a:solidFill>
                <a:schemeClr val="accent1">
                  <a:alpha val="4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5663991" y="5679920"/>
            <a:ext cx="864019" cy="44941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400" dirty="0">
                <a:solidFill>
                  <a:schemeClr val="accent1">
                    <a:alpha val="40000"/>
                  </a:schemeClr>
                </a:solidFill>
                <a:latin typeface="+mj-ea"/>
                <a:ea typeface="+mj-ea"/>
              </a:rPr>
              <a:t>NOW</a:t>
            </a:r>
            <a:endParaRPr lang="en-US" altLang="zh-CN" sz="2400" dirty="0">
              <a:solidFill>
                <a:schemeClr val="accent1">
                  <a:alpha val="40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-12700" y="6648483"/>
            <a:ext cx="12204700" cy="219491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-1720848" y="547102"/>
            <a:ext cx="15633698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70000"/>
              </a:lnSpc>
              <a:defRPr sz="15100" spc="-350">
                <a:ln w="3175">
                  <a:noFill/>
                </a:ln>
                <a:solidFill>
                  <a:schemeClr val="accent1">
                    <a:alpha val="30000"/>
                  </a:schemeClr>
                </a:solidFill>
                <a:latin typeface="+mj-l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zh-CN" sz="12000" dirty="0"/>
              <a:t>CHAPTERTHREE</a:t>
            </a:r>
            <a:endParaRPr lang="zh-CN" altLang="en-US" sz="12000" dirty="0"/>
          </a:p>
        </p:txBody>
      </p:sp>
      <p:sp>
        <p:nvSpPr>
          <p:cNvPr id="6" name="文本框 5"/>
          <p:cNvSpPr txBox="1"/>
          <p:nvPr/>
        </p:nvSpPr>
        <p:spPr>
          <a:xfrm>
            <a:off x="8497391" y="3084151"/>
            <a:ext cx="1422400" cy="4305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项目后期</a:t>
            </a:r>
            <a:endParaRPr lang="zh-CN" altLang="en-US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97391" y="3581926"/>
            <a:ext cx="2593659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200" dirty="0"/>
              <a:t>PRODUCTS AND PERFORMANCE</a:t>
            </a:r>
            <a:endParaRPr lang="zh-CN" altLang="en-US" sz="1200" dirty="0"/>
          </a:p>
        </p:txBody>
      </p:sp>
      <p:sp>
        <p:nvSpPr>
          <p:cNvPr id="5" name="文本框 4"/>
          <p:cNvSpPr txBox="1"/>
          <p:nvPr/>
        </p:nvSpPr>
        <p:spPr>
          <a:xfrm>
            <a:off x="5799935" y="2406649"/>
            <a:ext cx="2417329" cy="213904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zh-CN" sz="13900" dirty="0">
                <a:ln w="3175">
                  <a:noFill/>
                </a:ln>
                <a:effectLst>
                  <a:outerShdw blurRad="254000" sx="102000" sy="102000" algn="ctr" rotWithShape="0">
                    <a:schemeClr val="tx1">
                      <a:alpha val="20000"/>
                    </a:schemeClr>
                  </a:outerShdw>
                </a:effectLst>
                <a:latin typeface="+mj-ea"/>
                <a:ea typeface="+mj-ea"/>
              </a:rPr>
              <a:t>03</a:t>
            </a:r>
            <a:endParaRPr lang="zh-CN" altLang="en-US" sz="13900" dirty="0">
              <a:ln w="3175">
                <a:noFill/>
              </a:ln>
              <a:effectLst>
                <a:outerShdw blurRad="254000" sx="102000" sy="102000" algn="ctr" rotWithShape="0">
                  <a:schemeClr val="tx1">
                    <a:alpha val="2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4800" y="4617085"/>
            <a:ext cx="7912735" cy="178498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8497391" y="5080389"/>
            <a:ext cx="3389809" cy="400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>
                <a:sym typeface="+mn-ea"/>
              </a:rPr>
              <a:t>测试计划概述</a:t>
            </a:r>
            <a:r>
              <a:rPr lang="en-US" altLang="zh-CN" sz="1000" dirty="0">
                <a:sym typeface="+mn-ea"/>
              </a:rPr>
              <a:t>    </a:t>
            </a:r>
            <a:r>
              <a:rPr lang="zh-CN" altLang="en-US" sz="1000" dirty="0">
                <a:sym typeface="+mn-ea"/>
              </a:rPr>
              <a:t>测试时间计划</a:t>
            </a:r>
            <a:endParaRPr lang="zh-CN" altLang="en-US" sz="1000" dirty="0"/>
          </a:p>
          <a:p>
            <a:pPr>
              <a:lnSpc>
                <a:spcPct val="130000"/>
              </a:lnSpc>
            </a:pPr>
            <a:r>
              <a:rPr lang="zh-CN" altLang="en-US" sz="1000" dirty="0">
                <a:sym typeface="+mn-ea"/>
              </a:rPr>
              <a:t>兼容范围</a:t>
            </a:r>
            <a:r>
              <a:rPr lang="en-US" altLang="zh-CN" sz="1000" dirty="0">
                <a:sym typeface="+mn-ea"/>
              </a:rPr>
              <a:t>    </a:t>
            </a:r>
            <a:r>
              <a:rPr lang="zh-CN" altLang="en-US" sz="1000" dirty="0">
                <a:sym typeface="+mn-ea"/>
              </a:rPr>
              <a:t>成员的经验与体验</a:t>
            </a:r>
            <a:endParaRPr lang="zh-CN" altLang="en-US" sz="1000" dirty="0"/>
          </a:p>
        </p:txBody>
      </p:sp>
      <p:sp>
        <p:nvSpPr>
          <p:cNvPr id="13" name="矩形 12"/>
          <p:cNvSpPr/>
          <p:nvPr/>
        </p:nvSpPr>
        <p:spPr>
          <a:xfrm>
            <a:off x="11499668" y="6411494"/>
            <a:ext cx="360000" cy="28800"/>
          </a:xfrm>
          <a:prstGeom prst="rect">
            <a:avLst/>
          </a:prstGeom>
          <a:solidFill>
            <a:srgbClr val="567E75"/>
          </a:solidFill>
          <a:ln>
            <a:noFill/>
          </a:ln>
          <a:effectLst>
            <a:outerShdw blurRad="1270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624494" y="773439"/>
            <a:ext cx="196079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THREE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60400" y="2496185"/>
            <a:ext cx="10925810" cy="2839085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06713" y="868689"/>
            <a:ext cx="23164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公文黑体" panose="02000500000000000000" charset="-122"/>
                <a:ea typeface="方正公文黑体" panose="02000500000000000000" charset="-122"/>
              </a:rPr>
              <a:t>测试计划概述</a:t>
            </a:r>
            <a:endParaRPr lang="zh-CN" altLang="en-US" sz="2800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06713" y="1320846"/>
            <a:ext cx="2778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PRODUCTS AND PERFORMANCE</a:t>
            </a:r>
            <a:endParaRPr lang="en-US" altLang="zh-CN" sz="1200" dirty="0"/>
          </a:p>
        </p:txBody>
      </p:sp>
      <p:sp>
        <p:nvSpPr>
          <p:cNvPr id="42" name="圆: 空心 41"/>
          <p:cNvSpPr/>
          <p:nvPr/>
        </p:nvSpPr>
        <p:spPr>
          <a:xfrm>
            <a:off x="3218355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765810" y="2640330"/>
          <a:ext cx="10649585" cy="25292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25600"/>
                <a:gridCol w="9023985"/>
              </a:tblGrid>
              <a:tr h="746221"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1" kern="100" dirty="0">
                          <a:effectLst/>
                        </a:rPr>
                        <a:t>项目背景</a:t>
                      </a:r>
                      <a:endParaRPr lang="zh-CN" altLang="en-US" sz="24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  <a:tc>
                  <a:txBody>
                    <a:bodyPr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旨在与陌生笔友之间进行电子信件交流。信件的接收和发送所需要的时间通过仿真，接近书信的邮递过程，让用户体验到交流的真实感。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</a:tr>
              <a:tr h="256513"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1" kern="100" dirty="0">
                          <a:effectLst/>
                        </a:rPr>
                        <a:t>测试时间</a:t>
                      </a:r>
                      <a:endParaRPr lang="zh-CN" altLang="en-US" sz="24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  <a:tc>
                  <a:txBody>
                    <a:bodyPr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测试周期：</a:t>
                      </a:r>
                      <a:r>
                        <a:rPr lang="en-US" altLang="zh-CN" sz="1800" kern="100" dirty="0">
                          <a:effectLst/>
                        </a:rPr>
                        <a:t>3</a:t>
                      </a:r>
                      <a:r>
                        <a:rPr lang="zh-CN" altLang="en-US" sz="1800" kern="100" dirty="0">
                          <a:effectLst/>
                        </a:rPr>
                        <a:t>个工作日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</a:tr>
              <a:tr h="256513"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1" kern="100" dirty="0">
                          <a:effectLst/>
                        </a:rPr>
                        <a:t>测试人员</a:t>
                      </a:r>
                      <a:endParaRPr lang="zh-CN" altLang="en-US" sz="24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  <a:tc>
                  <a:txBody>
                    <a:bodyPr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吴睿可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</a:tr>
              <a:tr h="909457"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1" kern="100" dirty="0">
                          <a:effectLst/>
                        </a:rPr>
                        <a:t>测试环境</a:t>
                      </a:r>
                      <a:endParaRPr lang="zh-CN" altLang="en-US" sz="24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  <a:tc>
                  <a:txBody>
                    <a:bodyPr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①服务器环境：</a:t>
                      </a:r>
                      <a:r>
                        <a:rPr lang="en-US" sz="1800" kern="100" dirty="0">
                          <a:effectLst/>
                        </a:rPr>
                        <a:t>WINDOWS+IIS+ASP/.NET+MSSQL</a:t>
                      </a:r>
                      <a:endParaRPr lang="en-US" sz="1800" kern="100" dirty="0">
                        <a:effectLst/>
                      </a:endParaRPr>
                    </a:p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②客户端环境：安卓</a:t>
                      </a:r>
                      <a:endParaRPr lang="en-US" altLang="zh-CN" sz="1800" kern="100" dirty="0">
                        <a:effectLst/>
                      </a:endParaRPr>
                    </a:p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③网络环境：局域网</a:t>
                      </a:r>
                      <a:r>
                        <a:rPr lang="en-US" altLang="zh-CN" sz="1800" kern="100" dirty="0">
                          <a:effectLst/>
                        </a:rPr>
                        <a:t>/</a:t>
                      </a:r>
                      <a:r>
                        <a:rPr lang="zh-CN" altLang="en-US" sz="1800" kern="100" dirty="0">
                          <a:effectLst/>
                        </a:rPr>
                        <a:t>公共网络，</a:t>
                      </a:r>
                      <a:r>
                        <a:rPr lang="en-US" sz="1800" kern="100" dirty="0">
                          <a:effectLst/>
                        </a:rPr>
                        <a:t>Wi-Fi/4G/5G。</a:t>
                      </a:r>
                      <a:endParaRPr 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</a:tr>
            </a:tbl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624494" y="773439"/>
            <a:ext cx="196079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THREE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60400" y="1794510"/>
            <a:ext cx="10925810" cy="4698365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06713" y="868689"/>
            <a:ext cx="23164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公文黑体" panose="02000500000000000000" charset="-122"/>
                <a:ea typeface="方正公文黑体" panose="02000500000000000000" charset="-122"/>
              </a:rPr>
              <a:t>测试计划概述</a:t>
            </a:r>
            <a:endParaRPr lang="zh-CN" altLang="en-US" sz="2800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06713" y="1320846"/>
            <a:ext cx="2778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PRODUCTS AND PERFORMANCE</a:t>
            </a:r>
            <a:endParaRPr lang="en-US" altLang="zh-CN" sz="1200" dirty="0"/>
          </a:p>
        </p:txBody>
      </p:sp>
      <p:sp>
        <p:nvSpPr>
          <p:cNvPr id="42" name="圆: 空心 41"/>
          <p:cNvSpPr/>
          <p:nvPr/>
        </p:nvSpPr>
        <p:spPr>
          <a:xfrm>
            <a:off x="3218355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376578" y="1985703"/>
          <a:ext cx="9416477" cy="43279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6991"/>
                <a:gridCol w="7979486"/>
              </a:tblGrid>
              <a:tr h="1562401"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1" kern="100" dirty="0">
                          <a:effectLst/>
                        </a:rPr>
                        <a:t>测试范围</a:t>
                      </a:r>
                      <a:endParaRPr lang="zh-CN" altLang="en-US" sz="24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  <a:tc>
                  <a:txBody>
                    <a:bodyPr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①功能测试：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None/>
                      </a:pPr>
                      <a:r>
                        <a:rPr lang="en-US" altLang="zh-CN" sz="1800" kern="100" dirty="0">
                          <a:effectLst/>
                        </a:rPr>
                        <a:t>    1. </a:t>
                      </a:r>
                      <a:r>
                        <a:rPr lang="zh-CN" altLang="en-US" sz="1800" kern="100" dirty="0">
                          <a:effectLst/>
                        </a:rPr>
                        <a:t>需要测试的模块功能：首页，设置，信件详情，我的邮票，我的收藏，邮票商店，我的笔友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None/>
                      </a:pPr>
                      <a:r>
                        <a:rPr lang="en-US" altLang="zh-CN" sz="1800" kern="100" dirty="0">
                          <a:effectLst/>
                        </a:rPr>
                        <a:t>    2. </a:t>
                      </a:r>
                      <a:r>
                        <a:rPr lang="zh-CN" altLang="en-US" sz="1800" kern="100" dirty="0">
                          <a:effectLst/>
                        </a:rPr>
                        <a:t>测试重点：设置，我的邮票，我的收藏，我的笔友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None/>
                      </a:pPr>
                      <a:r>
                        <a:rPr lang="en-US" altLang="zh-CN" sz="1800" kern="100" dirty="0">
                          <a:effectLst/>
                        </a:rPr>
                        <a:t>    3. </a:t>
                      </a:r>
                      <a:r>
                        <a:rPr lang="zh-CN" altLang="en-US" sz="1800" kern="100" dirty="0">
                          <a:effectLst/>
                        </a:rPr>
                        <a:t>不测的模块：登录界面，通知管理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②性能测试：同功能测试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③兼容性测试：安卓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</a:tr>
              <a:tr h="582985"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1" kern="100" dirty="0">
                          <a:effectLst/>
                        </a:rPr>
                        <a:t>测试策略</a:t>
                      </a:r>
                      <a:endParaRPr lang="zh-CN" altLang="en-US" sz="24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  <a:tc>
                  <a:txBody>
                    <a:bodyPr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①功能测试安排</a:t>
                      </a:r>
                      <a:r>
                        <a:rPr lang="en-US" altLang="zh-CN" sz="1800" kern="100" dirty="0">
                          <a:effectLst/>
                        </a:rPr>
                        <a:t>4</a:t>
                      </a:r>
                      <a:r>
                        <a:rPr lang="zh-CN" altLang="en-US" sz="1800" kern="100" dirty="0">
                          <a:effectLst/>
                        </a:rPr>
                        <a:t>轮，分别测试</a:t>
                      </a:r>
                      <a:r>
                        <a:rPr lang="en-US" altLang="zh-CN" sz="1800" kern="100" dirty="0">
                          <a:effectLst/>
                        </a:rPr>
                        <a:t>4</a:t>
                      </a:r>
                      <a:r>
                        <a:rPr lang="zh-CN" altLang="en-US" sz="1800" kern="100" dirty="0">
                          <a:effectLst/>
                        </a:rPr>
                        <a:t>个重点。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②性能测试同上。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③兼容性测试按系统分两轮进行。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</a:tr>
              <a:tr h="1399165"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1" kern="100" dirty="0">
                          <a:effectLst/>
                        </a:rPr>
                        <a:t>测试目标</a:t>
                      </a:r>
                      <a:endParaRPr lang="zh-CN" altLang="en-US" sz="24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  <a:tc>
                  <a:txBody>
                    <a:bodyPr/>
                    <a:p>
                      <a:pPr marL="0" marR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①功能测试目标：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None/>
                      </a:pPr>
                      <a:r>
                        <a:rPr lang="en-US" altLang="zh-CN" sz="1800" kern="100" dirty="0">
                          <a:effectLst/>
                        </a:rPr>
                        <a:t>    1. </a:t>
                      </a:r>
                      <a:r>
                        <a:rPr lang="zh-CN" altLang="en-US" sz="1800" kern="100" dirty="0">
                          <a:effectLst/>
                        </a:rPr>
                        <a:t>测试用例的功能覆盖率达</a:t>
                      </a:r>
                      <a:r>
                        <a:rPr lang="en-US" altLang="zh-CN" sz="1800" kern="100" dirty="0">
                          <a:effectLst/>
                        </a:rPr>
                        <a:t>100%</a:t>
                      </a:r>
                      <a:r>
                        <a:rPr lang="zh-CN" altLang="en-US" sz="1800" kern="100" dirty="0">
                          <a:effectLst/>
                        </a:rPr>
                        <a:t>，执行率达</a:t>
                      </a:r>
                      <a:r>
                        <a:rPr lang="en-US" altLang="zh-CN" sz="1800" kern="100" dirty="0">
                          <a:effectLst/>
                        </a:rPr>
                        <a:t>100%</a:t>
                      </a:r>
                      <a:r>
                        <a:rPr lang="zh-CN" altLang="en-US" sz="1800" kern="100" dirty="0">
                          <a:effectLst/>
                        </a:rPr>
                        <a:t>。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lvl="0" indent="0" algn="l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Times New Roman" panose="02020603050405020304" pitchFamily="18" charset="0"/>
                        <a:buNone/>
                      </a:pPr>
                      <a:r>
                        <a:rPr lang="en-US" altLang="zh-CN" sz="1800" kern="100" dirty="0">
                          <a:effectLst/>
                        </a:rPr>
                        <a:t>    2. </a:t>
                      </a:r>
                      <a:r>
                        <a:rPr lang="zh-CN" altLang="en-US" sz="1800" kern="100" dirty="0">
                          <a:effectLst/>
                        </a:rPr>
                        <a:t>已修改的测试问题回归测试覆盖率达</a:t>
                      </a:r>
                      <a:r>
                        <a:rPr lang="en-US" altLang="zh-CN" sz="1800" kern="100" dirty="0">
                          <a:effectLst/>
                        </a:rPr>
                        <a:t>100%</a:t>
                      </a:r>
                      <a:r>
                        <a:rPr lang="zh-CN" altLang="en-US" sz="1800" kern="100" dirty="0">
                          <a:effectLst/>
                        </a:rPr>
                        <a:t>。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②性能测试目标：性能覆盖率达到</a:t>
                      </a:r>
                      <a:r>
                        <a:rPr lang="en-US" altLang="zh-CN" sz="1800" kern="100" dirty="0">
                          <a:effectLst/>
                        </a:rPr>
                        <a:t>90%</a:t>
                      </a:r>
                      <a:r>
                        <a:rPr lang="zh-CN" altLang="en-US" sz="1800" kern="100" dirty="0">
                          <a:effectLst/>
                        </a:rPr>
                        <a:t>以上。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③安全测试目标：测试用例正常运行率达</a:t>
                      </a:r>
                      <a:r>
                        <a:rPr lang="en-US" altLang="zh-CN" sz="1800" kern="100" dirty="0">
                          <a:effectLst/>
                        </a:rPr>
                        <a:t>100%</a:t>
                      </a:r>
                      <a:r>
                        <a:rPr lang="zh-CN" altLang="en-US" sz="1800" kern="100" dirty="0">
                          <a:effectLst/>
                        </a:rPr>
                        <a:t>。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53282" marR="53282" marT="35521" marB="35521">
                    <a:noFill/>
                  </a:tcPr>
                </a:tc>
              </a:tr>
            </a:tbl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624494" y="773439"/>
            <a:ext cx="196079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THREE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314450" y="1794510"/>
            <a:ext cx="9886950" cy="4439285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06713" y="868689"/>
            <a:ext cx="23164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公文黑体" panose="02000500000000000000" charset="-122"/>
                <a:ea typeface="方正公文黑体" panose="02000500000000000000" charset="-122"/>
              </a:rPr>
              <a:t>测试时间计划</a:t>
            </a:r>
            <a:endParaRPr lang="zh-CN" altLang="en-US" sz="2800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06713" y="1320846"/>
            <a:ext cx="2778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PRODUCTS AND PERFORMANCE</a:t>
            </a:r>
            <a:endParaRPr lang="en-US" altLang="zh-CN" sz="1200" dirty="0"/>
          </a:p>
        </p:txBody>
      </p:sp>
      <p:sp>
        <p:nvSpPr>
          <p:cNvPr id="42" name="圆: 空心 41"/>
          <p:cNvSpPr/>
          <p:nvPr/>
        </p:nvSpPr>
        <p:spPr>
          <a:xfrm>
            <a:off x="3218355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605254" y="2166172"/>
          <a:ext cx="9358404" cy="36966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48144"/>
                <a:gridCol w="1346423"/>
                <a:gridCol w="1729711"/>
                <a:gridCol w="1660916"/>
                <a:gridCol w="1651088"/>
                <a:gridCol w="1722122"/>
              </a:tblGrid>
              <a:tr h="462082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1" kern="100" dirty="0">
                          <a:effectLst/>
                        </a:rPr>
                        <a:t>测试活动</a:t>
                      </a:r>
                      <a:endParaRPr lang="zh-CN" altLang="en-US" sz="18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1" kern="100" dirty="0">
                          <a:effectLst/>
                        </a:rPr>
                        <a:t>测试阶段</a:t>
                      </a:r>
                      <a:endParaRPr lang="zh-CN" altLang="en-US" sz="18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1" kern="100" dirty="0">
                          <a:effectLst/>
                        </a:rPr>
                        <a:t>计划开始时间</a:t>
                      </a:r>
                      <a:endParaRPr lang="zh-CN" altLang="en-US" sz="18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1" kern="100" dirty="0">
                          <a:effectLst/>
                        </a:rPr>
                        <a:t>计划结束时间</a:t>
                      </a:r>
                      <a:endParaRPr lang="zh-CN" altLang="en-US" sz="18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1" kern="100">
                          <a:effectLst/>
                        </a:rPr>
                        <a:t>实际开始时间</a:t>
                      </a:r>
                      <a:endParaRPr lang="zh-CN" altLang="en-US" sz="1800" b="1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1" kern="100" dirty="0">
                          <a:effectLst/>
                        </a:rPr>
                        <a:t>实际结束时间</a:t>
                      </a:r>
                      <a:endParaRPr lang="zh-CN" altLang="en-US" sz="1800" b="1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62082">
                <a:tc rowSpan="5">
                  <a:txBody>
                    <a:bodyPr/>
                    <a:p>
                      <a:pPr marL="71755" marR="7175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zh-CN" sz="2800" kern="100" dirty="0">
                        <a:effectLst/>
                      </a:endParaRPr>
                    </a:p>
                    <a:p>
                      <a:pPr marL="71755" marR="71755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800" kern="100" dirty="0">
                          <a:effectLst/>
                        </a:rPr>
                        <a:t> </a:t>
                      </a:r>
                      <a:endParaRPr lang="zh-CN" altLang="en-US" sz="1800" kern="100" dirty="0">
                        <a:effectLst/>
                      </a:endParaRPr>
                    </a:p>
                    <a:p>
                      <a:pPr marL="0" marR="0" algn="ctr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功能测试</a:t>
                      </a:r>
                      <a:endParaRPr lang="zh-CN" altLang="en-US" sz="1800" kern="1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第一轮</a:t>
                      </a:r>
                      <a:endParaRPr lang="zh-CN" alt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2022/12/18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</a:rPr>
                        <a:t>2022/12/19</a:t>
                      </a:r>
                      <a:endParaRPr lang="en-US" altLang="zh-CN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</a:rPr>
                        <a:t>2022/12/18</a:t>
                      </a:r>
                      <a:endParaRPr lang="en-US" altLang="zh-CN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2022/12/19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62082">
                <a:tc vMerge="1">
                  <a:tcPr/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第二轮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</a:rPr>
                        <a:t>2022/12/19</a:t>
                      </a:r>
                      <a:endParaRPr lang="en-US" altLang="zh-CN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2022/12/20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2022/12/19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2022/12/19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62082">
                <a:tc vMerge="1">
                  <a:tcPr/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第三轮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2022/12/20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2022/12/21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2022/12/20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2022/12/21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62082">
                <a:tc vMerge="1">
                  <a:tcPr/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第四轮</a:t>
                      </a:r>
                      <a:endParaRPr lang="zh-CN" alt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2022/12/21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2022/12/21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2022/12/21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2022/12/21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62082">
                <a:tc vMerge="1">
                  <a:tcPr/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回归测试</a:t>
                      </a:r>
                      <a:endParaRPr lang="zh-CN" alt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2022/12/21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2022/12/22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2022/12/21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2022/12/22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62082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性能测试</a:t>
                      </a:r>
                      <a:endParaRPr lang="zh-CN" alt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综测</a:t>
                      </a:r>
                      <a:endParaRPr lang="zh-CN" alt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2022/12/20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2022/12/20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2022/12/20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2022/12/20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62082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安全测试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综测</a:t>
                      </a:r>
                      <a:endParaRPr lang="zh-CN" alt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2022/12/17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2022/12/18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effectLst/>
                        </a:rPr>
                        <a:t>2022/12/17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effectLst/>
                        </a:rPr>
                        <a:t>2022/12/17</a:t>
                      </a:r>
                      <a:endParaRPr lang="en-US" altLang="zh-CN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</a:tbl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624494" y="773439"/>
            <a:ext cx="196079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THREE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314450" y="1794510"/>
            <a:ext cx="9886950" cy="4439285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06713" y="868689"/>
            <a:ext cx="16052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公文黑体" panose="02000500000000000000" charset="-122"/>
                <a:ea typeface="方正公文黑体" panose="02000500000000000000" charset="-122"/>
              </a:rPr>
              <a:t>兼容范围</a:t>
            </a:r>
            <a:endParaRPr lang="zh-CN" altLang="en-US" sz="2800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06713" y="1320846"/>
            <a:ext cx="2778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PRODUCTS AND PERFORMANCE</a:t>
            </a:r>
            <a:endParaRPr lang="en-US" altLang="zh-CN" sz="1200" dirty="0"/>
          </a:p>
        </p:txBody>
      </p:sp>
      <p:sp>
        <p:nvSpPr>
          <p:cNvPr id="42" name="圆: 空心 41"/>
          <p:cNvSpPr/>
          <p:nvPr/>
        </p:nvSpPr>
        <p:spPr>
          <a:xfrm>
            <a:off x="3218355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784985" y="2150523"/>
          <a:ext cx="8622792" cy="37278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55825"/>
                <a:gridCol w="2155571"/>
                <a:gridCol w="2155698"/>
                <a:gridCol w="2155698"/>
              </a:tblGrid>
              <a:tr h="441110"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类型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机型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版本号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备注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41110">
                <a:tc rowSpan="2"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 </a:t>
                      </a:r>
                      <a:endParaRPr lang="en-US" altLang="zh-CN" sz="1800" kern="100" dirty="0">
                        <a:effectLst/>
                      </a:endParaRPr>
                    </a:p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操作系统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PC-Win</a:t>
                      </a:r>
                      <a:endParaRPr 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 </a:t>
                      </a:r>
                      <a:r>
                        <a:rPr lang="en-US" altLang="zh-CN" sz="1800" kern="100" dirty="0">
                          <a:effectLst/>
                        </a:rPr>
                        <a:t>/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 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520502">
                <a:tc vMerge="1"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PC-Mac</a:t>
                      </a:r>
                      <a:endParaRPr 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 kern="100" dirty="0">
                          <a:effectLst/>
                        </a:rPr>
                        <a:t>  </a:t>
                      </a:r>
                      <a:r>
                        <a:rPr lang="en-US" altLang="zh-CN" sz="1800" kern="100" dirty="0">
                          <a:effectLst/>
                        </a:rPr>
                        <a:t>/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800" kern="100" dirty="0">
                          <a:effectLst/>
                        </a:rPr>
                        <a:t>  无法使用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41110"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iPhone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 gridSpan="3"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  <a:latin typeface="等线" panose="02010600030101010101" charset="-122"/>
                          <a:ea typeface="等线" panose="02010600030101010101" charset="-122"/>
                          <a:cs typeface="Times New Roman" panose="02020603050405020304" pitchFamily="18" charset="0"/>
                        </a:rPr>
                        <a:t>无法使用</a:t>
                      </a:r>
                      <a:endParaRPr 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 hMerge="1">
                  <a:tcPr marL="68580" marR="68580">
                    <a:noFill/>
                  </a:tcPr>
                </a:tc>
                <a:tc hMerge="1">
                  <a:tcPr marL="68580" marR="68580">
                    <a:noFill/>
                  </a:tcPr>
                </a:tc>
              </a:tr>
              <a:tr h="441110">
                <a:tc rowSpan="2"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zh-CN" sz="1800" kern="100" dirty="0">
                        <a:effectLst/>
                      </a:endParaRPr>
                    </a:p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安卓手机 </a:t>
                      </a:r>
                      <a:endParaRPr lang="zh-CN" altLang="en-US" sz="1800" kern="100" dirty="0">
                        <a:effectLst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华为</a:t>
                      </a:r>
                      <a:endParaRPr lang="zh-CN" alt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鸿蒙</a:t>
                      </a:r>
                      <a:r>
                        <a:rPr lang="en-US" altLang="zh-CN" sz="1800" kern="100">
                          <a:effectLst/>
                        </a:rPr>
                        <a:t>3.0</a:t>
                      </a:r>
                      <a:endParaRPr lang="en-US" altLang="zh-CN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 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41110">
                <a:tc vMerge="1"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OPPO</a:t>
                      </a:r>
                      <a:endParaRPr 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Android8.0</a:t>
                      </a:r>
                      <a:endParaRPr 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 </a:t>
                      </a:r>
                      <a:endParaRPr lang="zh-CN" alt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41110">
                <a:tc rowSpan="2"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 </a:t>
                      </a:r>
                      <a:endParaRPr lang="en-US" altLang="zh-CN" sz="1800" kern="100" dirty="0">
                        <a:effectLst/>
                      </a:endParaRPr>
                    </a:p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浏览器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Firefox</a:t>
                      </a:r>
                      <a:endParaRPr 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 </a:t>
                      </a:r>
                      <a:r>
                        <a:rPr lang="en-US" altLang="zh-CN" sz="1800" kern="100" dirty="0">
                          <a:effectLst/>
                        </a:rPr>
                        <a:t>/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effectLst/>
                        </a:rPr>
                        <a:t> </a:t>
                      </a:r>
                      <a:endParaRPr lang="zh-CN" alt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41110">
                <a:tc vMerge="1"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Chrome</a:t>
                      </a:r>
                      <a:endParaRPr lang="en-US" sz="1800" kern="10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effectLst/>
                        </a:rPr>
                        <a:t> </a:t>
                      </a:r>
                      <a:r>
                        <a:rPr lang="en-US" altLang="zh-CN" sz="1800" kern="100" dirty="0">
                          <a:effectLst/>
                        </a:rPr>
                        <a:t>/</a:t>
                      </a: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800" kern="100" dirty="0">
                        <a:effectLst/>
                        <a:latin typeface="等线" panose="02010600030101010101" charset="-122"/>
                        <a:ea typeface="等线" panose="02010600030101010101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noFill/>
                  </a:tcPr>
                </a:tc>
              </a:tr>
            </a:tbl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624494" y="773439"/>
            <a:ext cx="196079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THREE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314450" y="1794510"/>
            <a:ext cx="9886950" cy="4439285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06713" y="868689"/>
            <a:ext cx="26720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公文黑体" panose="02000500000000000000" charset="-122"/>
                <a:ea typeface="方正公文黑体" panose="02000500000000000000" charset="-122"/>
              </a:rPr>
              <a:t>成员经验与体会</a:t>
            </a:r>
            <a:endParaRPr lang="zh-CN" altLang="en-US" sz="2800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06713" y="1320846"/>
            <a:ext cx="2778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PRODUCTS AND PERFORMANCE</a:t>
            </a:r>
            <a:endParaRPr lang="en-US" altLang="zh-CN" sz="1200" dirty="0"/>
          </a:p>
        </p:txBody>
      </p:sp>
      <p:sp>
        <p:nvSpPr>
          <p:cNvPr id="42" name="圆: 空心 41"/>
          <p:cNvSpPr/>
          <p:nvPr/>
        </p:nvSpPr>
        <p:spPr>
          <a:xfrm>
            <a:off x="3218355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1685925" y="2571750"/>
            <a:ext cx="9143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</a:rPr>
              <a:t>蒲冰倩：</a:t>
            </a:r>
            <a:r>
              <a:rPr lang="zh-CN" altLang="en-US" sz="2000" dirty="0"/>
              <a:t>熟悉了前后端开发的具体流程与会遇到的困难，且团队合作愈发磨合。</a:t>
            </a:r>
            <a:endParaRPr lang="zh-CN" altLang="en-US" sz="2000" dirty="0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1685925" y="3644900"/>
            <a:ext cx="9038590" cy="8496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</a:rPr>
              <a:t>谭海若：</a:t>
            </a:r>
            <a:r>
              <a:rPr lang="zh-CN" altLang="en-US" sz="2000" dirty="0"/>
              <a:t>学习到了</a:t>
            </a:r>
            <a:r>
              <a:rPr lang="en-US" altLang="zh-CN" sz="2000" dirty="0"/>
              <a:t>flutter</a:t>
            </a:r>
            <a:r>
              <a:rPr lang="zh-CN" altLang="en-US" sz="2000" dirty="0"/>
              <a:t>，</a:t>
            </a:r>
            <a:r>
              <a:rPr lang="en-US" altLang="zh-CN" sz="2000" dirty="0"/>
              <a:t>android studio </a:t>
            </a:r>
            <a:r>
              <a:rPr lang="zh-CN" altLang="en-US" sz="2000" dirty="0"/>
              <a:t>的电脑配置，并接触了接口和数据库的编写以及</a:t>
            </a:r>
            <a:r>
              <a:rPr lang="en-US" altLang="zh-CN" sz="2000" dirty="0" err="1"/>
              <a:t>mysql</a:t>
            </a:r>
            <a:r>
              <a:rPr lang="zh-CN" altLang="en-US" sz="2000" dirty="0"/>
              <a:t>数据库的基本知识。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21" name="文本框 20"/>
          <p:cNvSpPr txBox="1"/>
          <p:nvPr>
            <p:custDataLst>
              <p:tags r:id="rId3"/>
            </p:custDataLst>
          </p:nvPr>
        </p:nvSpPr>
        <p:spPr>
          <a:xfrm>
            <a:off x="1685925" y="5043805"/>
            <a:ext cx="8859520" cy="4660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</a:rPr>
              <a:t>姚争妮：</a:t>
            </a:r>
            <a:r>
              <a:rPr lang="zh-CN" altLang="en-US" sz="2000" dirty="0"/>
              <a:t>不仅实际动手能力有所提高，而且能够结合实际问题更深入的学习。</a:t>
            </a:r>
            <a:br>
              <a:rPr lang="zh-CN" altLang="en-US" sz="2000" dirty="0"/>
            </a:br>
            <a:endParaRPr lang="zh-CN" altLang="en-US" sz="20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624494" y="773439"/>
            <a:ext cx="196079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THREE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314450" y="1794510"/>
            <a:ext cx="9886950" cy="4439285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606713" y="868689"/>
            <a:ext cx="26720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方正公文黑体" panose="02000500000000000000" charset="-122"/>
                <a:ea typeface="方正公文黑体" panose="02000500000000000000" charset="-122"/>
              </a:rPr>
              <a:t>成员经验与体会</a:t>
            </a:r>
            <a:endParaRPr lang="zh-CN" altLang="en-US" sz="2800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06713" y="1320846"/>
            <a:ext cx="27783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PRODUCTS AND PERFORMANCE</a:t>
            </a:r>
            <a:endParaRPr lang="en-US" altLang="zh-CN" sz="1200" dirty="0"/>
          </a:p>
        </p:txBody>
      </p:sp>
      <p:sp>
        <p:nvSpPr>
          <p:cNvPr id="42" name="圆: 空心 41"/>
          <p:cNvSpPr/>
          <p:nvPr/>
        </p:nvSpPr>
        <p:spPr>
          <a:xfrm>
            <a:off x="3218355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1618615" y="2086610"/>
            <a:ext cx="9250045" cy="8274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</a:rPr>
              <a:t>徐书悦：</a:t>
            </a:r>
            <a:r>
              <a:rPr lang="zh-CN" altLang="en-US" sz="2000" dirty="0"/>
              <a:t>通过这次实践了解了做一个完整项目的必要流程。队员之前的相互帮助起到了不可忽视的重要作用。</a:t>
            </a:r>
            <a:br>
              <a:rPr lang="zh-CN" altLang="en-US" sz="2400" dirty="0"/>
            </a:b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1618615" y="3030220"/>
            <a:ext cx="9156700" cy="797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</a:rPr>
              <a:t>黄雯琳：</a:t>
            </a:r>
            <a:r>
              <a:rPr lang="zh-CN" altLang="en-US" sz="2000" dirty="0"/>
              <a:t>相较于项目开始前代码能力也有了一些提升。成员之间能进行有效的分工会让我们事半功倍。</a:t>
            </a:r>
            <a:b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b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1618615" y="4041140"/>
            <a:ext cx="9287510" cy="8597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</a:rPr>
              <a:t>黄磊：</a:t>
            </a:r>
            <a:r>
              <a:rPr lang="zh-CN" altLang="en-US" sz="2000" dirty="0"/>
              <a:t>这提升了我与成员沟通的团队合作能力，并提高了我对软件工程和开发的认识和实际动手能力。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1" name="文本框 10"/>
          <p:cNvSpPr txBox="1"/>
          <p:nvPr>
            <p:custDataLst>
              <p:tags r:id="rId4"/>
            </p:custDataLst>
          </p:nvPr>
        </p:nvSpPr>
        <p:spPr>
          <a:xfrm>
            <a:off x="1618615" y="5114290"/>
            <a:ext cx="9157335" cy="7778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accent6">
                    <a:lumMod val="75000"/>
                  </a:schemeClr>
                </a:solidFill>
              </a:rPr>
              <a:t>吴睿可：</a:t>
            </a:r>
            <a:r>
              <a:rPr lang="zh-CN" altLang="en-US" sz="2000" dirty="0"/>
              <a:t>初次接触了</a:t>
            </a:r>
            <a:r>
              <a:rPr lang="en-US" altLang="zh-CN" sz="2000" dirty="0" err="1"/>
              <a:t>Axure,Flutter</a:t>
            </a:r>
            <a:r>
              <a:rPr lang="zh-CN" altLang="en-US" sz="2000" dirty="0"/>
              <a:t>等相关知识，也更加深入了解了软件工程这门学科。</a:t>
            </a:r>
            <a:br>
              <a:rPr lang="zh-CN" altLang="en-US" sz="2000" dirty="0"/>
            </a:b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215900" y="922165"/>
            <a:ext cx="9664700" cy="33250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dist">
              <a:defRPr sz="10500">
                <a:ln w="3175">
                  <a:noFill/>
                </a:ln>
                <a:solidFill>
                  <a:schemeClr val="accent1">
                    <a:alpha val="30000"/>
                  </a:schemeClr>
                </a:solidFill>
                <a:latin typeface="+mj-lt"/>
              </a:defRPr>
            </a:lvl1pPr>
          </a:lstStyle>
          <a:p>
            <a:pPr algn="l">
              <a:lnSpc>
                <a:spcPct val="70000"/>
              </a:lnSpc>
            </a:pPr>
            <a:r>
              <a:rPr lang="en-US" altLang="zh-CN" sz="15100" spc="-350" dirty="0"/>
              <a:t>CHAPTER</a:t>
            </a:r>
            <a:endParaRPr lang="en-US" altLang="zh-CN" sz="15100" spc="-350" dirty="0"/>
          </a:p>
          <a:p>
            <a:pPr algn="l">
              <a:lnSpc>
                <a:spcPct val="70000"/>
              </a:lnSpc>
            </a:pPr>
            <a:r>
              <a:rPr lang="en-US" altLang="zh-CN" sz="15100" spc="-350" dirty="0"/>
              <a:t>FOUR</a:t>
            </a:r>
            <a:endParaRPr lang="zh-CN" altLang="en-US" sz="15100" spc="-350" dirty="0"/>
          </a:p>
        </p:txBody>
      </p:sp>
      <p:sp>
        <p:nvSpPr>
          <p:cNvPr id="6" name="文本框 5"/>
          <p:cNvSpPr txBox="1"/>
          <p:nvPr/>
        </p:nvSpPr>
        <p:spPr>
          <a:xfrm>
            <a:off x="2982113" y="4273458"/>
            <a:ext cx="2513509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企业的未来展望</a:t>
            </a:r>
            <a:endParaRPr lang="zh-CN" altLang="en-US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82113" y="4771233"/>
            <a:ext cx="2641749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200" dirty="0"/>
              <a:t>ENTERPRISE'S FUTURE OUTLOOK</a:t>
            </a:r>
            <a:endParaRPr lang="zh-CN" altLang="en-US" sz="1200" dirty="0"/>
          </a:p>
        </p:txBody>
      </p:sp>
      <p:sp>
        <p:nvSpPr>
          <p:cNvPr id="5" name="文本框 4"/>
          <p:cNvSpPr txBox="1"/>
          <p:nvPr/>
        </p:nvSpPr>
        <p:spPr>
          <a:xfrm>
            <a:off x="244969" y="3995053"/>
            <a:ext cx="2417329" cy="213904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zh-CN" sz="13900" dirty="0">
                <a:ln w="3175">
                  <a:noFill/>
                </a:ln>
                <a:effectLst>
                  <a:outerShdw blurRad="254000" sx="102000" sy="102000" algn="ctr" rotWithShape="0">
                    <a:schemeClr val="tx1">
                      <a:alpha val="20000"/>
                    </a:schemeClr>
                  </a:outerShdw>
                </a:effectLst>
                <a:latin typeface="+mj-ea"/>
                <a:ea typeface="+mj-ea"/>
              </a:rPr>
              <a:t>04</a:t>
            </a:r>
            <a:endParaRPr lang="zh-CN" altLang="en-US" sz="13900" dirty="0">
              <a:ln w="3175">
                <a:noFill/>
              </a:ln>
              <a:effectLst>
                <a:outerShdw blurRad="254000" sx="102000" sy="102000" algn="ctr" rotWithShape="0">
                  <a:schemeClr val="tx1">
                    <a:alpha val="20000"/>
                  </a:scheme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7766051" y="-97094"/>
            <a:ext cx="4425950" cy="7079768"/>
            <a:chOff x="9590301" y="3856177"/>
            <a:chExt cx="4827769" cy="7722522"/>
          </a:xfrm>
        </p:grpSpPr>
        <p:sp>
          <p:nvSpPr>
            <p:cNvPr id="3" name="矩形 2"/>
            <p:cNvSpPr/>
            <p:nvPr/>
          </p:nvSpPr>
          <p:spPr>
            <a:xfrm>
              <a:off x="11714860" y="3961866"/>
              <a:ext cx="2703210" cy="751114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190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pic>
          <p:nvPicPr>
            <p:cNvPr id="11" name="图片 10" descr="黑暗里有星球&#10;&#10;低可信度描述已自动生成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906" r="36517" b="5856"/>
            <a:stretch>
              <a:fillRect/>
            </a:stretch>
          </p:blipFill>
          <p:spPr>
            <a:xfrm>
              <a:off x="9590301" y="3856177"/>
              <a:ext cx="4827765" cy="7722522"/>
            </a:xfrm>
            <a:prstGeom prst="rect">
              <a:avLst/>
            </a:prstGeom>
          </p:spPr>
        </p:pic>
      </p:grpSp>
      <p:sp>
        <p:nvSpPr>
          <p:cNvPr id="18" name="文本框 17"/>
          <p:cNvSpPr txBox="1"/>
          <p:nvPr/>
        </p:nvSpPr>
        <p:spPr>
          <a:xfrm>
            <a:off x="2982113" y="5169545"/>
            <a:ext cx="3917162" cy="38600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介绍企业未来几年的发展规划，可以从企业内部的团队打造、企业的市场规划、企业未来几年的发展目标等方面介绍</a:t>
            </a:r>
            <a:endParaRPr lang="zh-CN" altLang="en-US" sz="1000" dirty="0"/>
          </a:p>
        </p:txBody>
      </p:sp>
      <p:sp>
        <p:nvSpPr>
          <p:cNvPr id="14" name="矩形 13"/>
          <p:cNvSpPr/>
          <p:nvPr/>
        </p:nvSpPr>
        <p:spPr>
          <a:xfrm>
            <a:off x="304800" y="6410100"/>
            <a:ext cx="360000" cy="28800"/>
          </a:xfrm>
          <a:prstGeom prst="rect">
            <a:avLst/>
          </a:prstGeom>
          <a:solidFill>
            <a:srgbClr val="567E75"/>
          </a:solidFill>
          <a:ln>
            <a:noFill/>
          </a:ln>
          <a:effectLst>
            <a:outerShdw blurRad="1270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-711295" y="-991440"/>
            <a:ext cx="1709420" cy="307784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0000" dirty="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rPr>
              <a:t>0</a:t>
            </a:r>
            <a:endParaRPr lang="zh-CN" altLang="en-US" sz="20000" dirty="0">
              <a:ln w="3175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+mj-lt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rgbClr val="567E7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760932" y="791854"/>
            <a:ext cx="18148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ZERO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0273" y="5938610"/>
            <a:ext cx="2089728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51883" y="6290370"/>
            <a:ext cx="460476" cy="46047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285445" y="6290370"/>
            <a:ext cx="460476" cy="46047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1919006" y="6290370"/>
            <a:ext cx="460476" cy="46047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1528445" y="2275840"/>
            <a:ext cx="89408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en-US" altLang="zh-CN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     </a:t>
            </a: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我们打造以慢为主题的沉浸式社交软件“鱼传尺素”，针对当前因生活快节奏而感到焦虑、对书信交流感兴趣的人群，提供一款舒缓、极简、美观的慢社交平台，通过多样化的形式进行社交。产品通过模拟真实信件的传递、舒适的产品使用体验，让用户重新感受书信交流的美好，缓解生活压力。</a:t>
            </a:r>
            <a:endParaRPr lang="zh-CN" altLang="en-US" sz="1800" dirty="0">
              <a:latin typeface="方正公文黑体" panose="02000500000000000000" charset="-122"/>
              <a:ea typeface="方正公文黑体" panose="02000500000000000000" charset="-122"/>
              <a:cs typeface="方正公文黑体" panose="02000500000000000000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文本框 77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06713" y="868689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企业的未来展望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6713" y="1320846"/>
            <a:ext cx="2826415" cy="27699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ENTERPRISE'S FUTURE OUTLOOK</a:t>
            </a:r>
            <a:endParaRPr lang="zh-CN" altLang="en-US" sz="1200" dirty="0"/>
          </a:p>
        </p:txBody>
      </p:sp>
      <p:sp>
        <p:nvSpPr>
          <p:cNvPr id="8" name="圆: 空心 7"/>
          <p:cNvSpPr/>
          <p:nvPr/>
        </p:nvSpPr>
        <p:spPr>
          <a:xfrm>
            <a:off x="3218355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720674" y="773439"/>
            <a:ext cx="186461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FOUR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2" name="五边形 1"/>
          <p:cNvSpPr/>
          <p:nvPr/>
        </p:nvSpPr>
        <p:spPr>
          <a:xfrm>
            <a:off x="4726623" y="2612619"/>
            <a:ext cx="2747010" cy="2616200"/>
          </a:xfrm>
          <a:prstGeom prst="pentagon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五边形 18"/>
          <p:cNvSpPr/>
          <p:nvPr/>
        </p:nvSpPr>
        <p:spPr>
          <a:xfrm>
            <a:off x="4655503" y="2476094"/>
            <a:ext cx="2889250" cy="2857500"/>
          </a:xfrm>
          <a:prstGeom prst="pentagon">
            <a:avLst/>
          </a:prstGeom>
          <a:noFill/>
          <a:ln w="25400">
            <a:solidFill>
              <a:schemeClr val="accent1">
                <a:alpha val="40000"/>
              </a:schemeClr>
            </a:solidFill>
            <a:prstDash val="sysDot"/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5638800" y="2087157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724400" y="4758919"/>
            <a:ext cx="914400" cy="9144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6553200" y="4758919"/>
            <a:ext cx="914400" cy="9144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4263073" y="3153957"/>
            <a:ext cx="914400" cy="9144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7014528" y="3153957"/>
            <a:ext cx="914400" cy="91440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5484578" y="4151319"/>
            <a:ext cx="1231106" cy="44941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dirty="0">
                <a:effectLst>
                  <a:outerShdw blurRad="190500" sx="102000" sy="102000" algn="ctr" rotWithShape="0">
                    <a:prstClr val="black">
                      <a:alpha val="20000"/>
                    </a:prstClr>
                  </a:outerShdw>
                </a:effectLst>
                <a:latin typeface="+mj-ea"/>
                <a:ea typeface="+mj-ea"/>
              </a:rPr>
              <a:t>未来目标</a:t>
            </a:r>
            <a:endParaRPr lang="en-US" altLang="zh-CN" sz="2400" dirty="0">
              <a:effectLst>
                <a:outerShdw blurRad="190500" sx="102000" sy="102000" algn="ctr" rotWithShape="0">
                  <a:prstClr val="black">
                    <a:alpha val="20000"/>
                  </a:prstClr>
                </a:outerShdw>
              </a:effectLst>
              <a:latin typeface="+mj-ea"/>
              <a:ea typeface="+mj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4956175" y="2591189"/>
            <a:ext cx="596900" cy="434975"/>
          </a:xfrm>
          <a:prstGeom prst="line">
            <a:avLst/>
          </a:prstGeom>
          <a:ln w="63500" cap="rnd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  <a:round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 flipH="1" flipV="1">
            <a:off x="6687504" y="2644040"/>
            <a:ext cx="601662" cy="463208"/>
          </a:xfrm>
          <a:prstGeom prst="line">
            <a:avLst/>
          </a:prstGeom>
          <a:ln w="63500" cap="rnd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  <a:round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V="1">
            <a:off x="7424103" y="4219968"/>
            <a:ext cx="202349" cy="629439"/>
          </a:xfrm>
          <a:prstGeom prst="line">
            <a:avLst/>
          </a:prstGeom>
          <a:ln w="63500" cap="rnd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  <a:round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707697" y="5493313"/>
            <a:ext cx="730035" cy="1"/>
          </a:xfrm>
          <a:prstGeom prst="line">
            <a:avLst/>
          </a:prstGeom>
          <a:ln w="63500" cap="rnd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round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4644924" y="4238219"/>
            <a:ext cx="167424" cy="505550"/>
          </a:xfrm>
          <a:prstGeom prst="line">
            <a:avLst/>
          </a:prstGeom>
          <a:ln w="63500" cap="rnd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  <a:round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1323769" y="3478908"/>
            <a:ext cx="1999265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企业品牌的推广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323769" y="4082337"/>
            <a:ext cx="360000" cy="46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1323769" y="3840640"/>
            <a:ext cx="1636666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000" dirty="0"/>
              <a:t>WRITE YOUR TITLE HERE</a:t>
            </a:r>
            <a:endParaRPr lang="zh-CN" altLang="en-US" sz="1000" dirty="0"/>
          </a:p>
        </p:txBody>
      </p:sp>
      <p:sp>
        <p:nvSpPr>
          <p:cNvPr id="45" name="文本框 44"/>
          <p:cNvSpPr txBox="1"/>
          <p:nvPr/>
        </p:nvSpPr>
        <p:spPr>
          <a:xfrm>
            <a:off x="698616" y="3452741"/>
            <a:ext cx="716527" cy="52431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01.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359308" y="4260678"/>
            <a:ext cx="2633474" cy="18594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强化企业品牌形象，深入市场</a:t>
            </a:r>
            <a:endParaRPr lang="zh-CN" altLang="en-US" sz="1000" dirty="0"/>
          </a:p>
        </p:txBody>
      </p:sp>
      <p:sp>
        <p:nvSpPr>
          <p:cNvPr id="64" name="矩形 63"/>
          <p:cNvSpPr/>
          <p:nvPr/>
        </p:nvSpPr>
        <p:spPr>
          <a:xfrm>
            <a:off x="-12700" y="6648483"/>
            <a:ext cx="12204700" cy="219491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5" name="组合 64"/>
          <p:cNvGrpSpPr/>
          <p:nvPr/>
        </p:nvGrpSpPr>
        <p:grpSpPr>
          <a:xfrm>
            <a:off x="5951220" y="2413639"/>
            <a:ext cx="289560" cy="261436"/>
            <a:chOff x="5303236" y="2320429"/>
            <a:chExt cx="472220" cy="426357"/>
          </a:xfrm>
          <a:gradFill>
            <a:gsLst>
              <a:gs pos="0">
                <a:schemeClr val="bg1"/>
              </a:gs>
              <a:gs pos="100000">
                <a:schemeClr val="bg1">
                  <a:alpha val="42000"/>
                </a:schemeClr>
              </a:gs>
            </a:gsLst>
            <a:lin ang="5400000" scaled="1"/>
          </a:gradFill>
        </p:grpSpPr>
        <p:sp>
          <p:nvSpPr>
            <p:cNvPr id="66" name="任意多边形: 形状 65"/>
            <p:cNvSpPr/>
            <p:nvPr/>
          </p:nvSpPr>
          <p:spPr>
            <a:xfrm>
              <a:off x="5303236" y="2416045"/>
              <a:ext cx="63987" cy="236086"/>
            </a:xfrm>
            <a:custGeom>
              <a:avLst/>
              <a:gdLst>
                <a:gd name="connsiteX0" fmla="*/ 38172 w 63987"/>
                <a:gd name="connsiteY0" fmla="*/ 8055 h 236086"/>
                <a:gd name="connsiteX1" fmla="*/ 8055 w 63987"/>
                <a:gd name="connsiteY1" fmla="*/ 3752 h 236086"/>
                <a:gd name="connsiteX2" fmla="*/ 3752 w 63987"/>
                <a:gd name="connsiteY2" fmla="*/ 33870 h 236086"/>
                <a:gd name="connsiteX3" fmla="*/ 20962 w 63987"/>
                <a:gd name="connsiteY3" fmla="*/ 117768 h 236086"/>
                <a:gd name="connsiteX4" fmla="*/ 3752 w 63987"/>
                <a:gd name="connsiteY4" fmla="*/ 201667 h 236086"/>
                <a:gd name="connsiteX5" fmla="*/ 8055 w 63987"/>
                <a:gd name="connsiteY5" fmla="*/ 231784 h 236086"/>
                <a:gd name="connsiteX6" fmla="*/ 20962 w 63987"/>
                <a:gd name="connsiteY6" fmla="*/ 236086 h 236086"/>
                <a:gd name="connsiteX7" fmla="*/ 38172 w 63987"/>
                <a:gd name="connsiteY7" fmla="*/ 227481 h 236086"/>
                <a:gd name="connsiteX8" fmla="*/ 63987 w 63987"/>
                <a:gd name="connsiteY8" fmla="*/ 117768 h 236086"/>
                <a:gd name="connsiteX9" fmla="*/ 38172 w 63987"/>
                <a:gd name="connsiteY9" fmla="*/ 8055 h 2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987" h="236086">
                  <a:moveTo>
                    <a:pt x="38172" y="8055"/>
                  </a:moveTo>
                  <a:cubicBezTo>
                    <a:pt x="31719" y="-550"/>
                    <a:pt x="16660" y="-2701"/>
                    <a:pt x="8055" y="3752"/>
                  </a:cubicBezTo>
                  <a:cubicBezTo>
                    <a:pt x="-550" y="10206"/>
                    <a:pt x="-2701" y="25265"/>
                    <a:pt x="3752" y="33870"/>
                  </a:cubicBezTo>
                  <a:cubicBezTo>
                    <a:pt x="14509" y="46777"/>
                    <a:pt x="20962" y="81197"/>
                    <a:pt x="20962" y="117768"/>
                  </a:cubicBezTo>
                  <a:cubicBezTo>
                    <a:pt x="20962" y="154339"/>
                    <a:pt x="14509" y="188759"/>
                    <a:pt x="3752" y="201667"/>
                  </a:cubicBezTo>
                  <a:cubicBezTo>
                    <a:pt x="-2701" y="210272"/>
                    <a:pt x="-550" y="225330"/>
                    <a:pt x="8055" y="231784"/>
                  </a:cubicBezTo>
                  <a:cubicBezTo>
                    <a:pt x="12357" y="233935"/>
                    <a:pt x="16660" y="236086"/>
                    <a:pt x="20962" y="236086"/>
                  </a:cubicBezTo>
                  <a:cubicBezTo>
                    <a:pt x="27416" y="236086"/>
                    <a:pt x="33870" y="233935"/>
                    <a:pt x="38172" y="227481"/>
                  </a:cubicBezTo>
                  <a:cubicBezTo>
                    <a:pt x="61836" y="197364"/>
                    <a:pt x="63987" y="141432"/>
                    <a:pt x="63987" y="117768"/>
                  </a:cubicBezTo>
                  <a:cubicBezTo>
                    <a:pt x="63987" y="94105"/>
                    <a:pt x="61836" y="38172"/>
                    <a:pt x="38172" y="8055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7" name="任意多边形: 形状 66"/>
            <p:cNvSpPr/>
            <p:nvPr/>
          </p:nvSpPr>
          <p:spPr>
            <a:xfrm>
              <a:off x="5354315" y="2320429"/>
              <a:ext cx="370014" cy="426357"/>
            </a:xfrm>
            <a:custGeom>
              <a:avLst/>
              <a:gdLst>
                <a:gd name="connsiteX0" fmla="*/ 335594 w 370014"/>
                <a:gd name="connsiteY0" fmla="*/ 213385 h 426357"/>
                <a:gd name="connsiteX1" fmla="*/ 367863 w 370014"/>
                <a:gd name="connsiteY1" fmla="*/ 56344 h 426357"/>
                <a:gd name="connsiteX2" fmla="*/ 361409 w 370014"/>
                <a:gd name="connsiteY2" fmla="*/ 17622 h 426357"/>
                <a:gd name="connsiteX3" fmla="*/ 326989 w 370014"/>
                <a:gd name="connsiteY3" fmla="*/ 412 h 426357"/>
                <a:gd name="connsiteX4" fmla="*/ 43025 w 370014"/>
                <a:gd name="connsiteY4" fmla="*/ 412 h 426357"/>
                <a:gd name="connsiteX5" fmla="*/ 8605 w 370014"/>
                <a:gd name="connsiteY5" fmla="*/ 15471 h 426357"/>
                <a:gd name="connsiteX6" fmla="*/ 2151 w 370014"/>
                <a:gd name="connsiteY6" fmla="*/ 56344 h 426357"/>
                <a:gd name="connsiteX7" fmla="*/ 34420 w 370014"/>
                <a:gd name="connsiteY7" fmla="*/ 213385 h 426357"/>
                <a:gd name="connsiteX8" fmla="*/ 2151 w 370014"/>
                <a:gd name="connsiteY8" fmla="*/ 370425 h 426357"/>
                <a:gd name="connsiteX9" fmla="*/ 8605 w 370014"/>
                <a:gd name="connsiteY9" fmla="*/ 409148 h 426357"/>
                <a:gd name="connsiteX10" fmla="*/ 43025 w 370014"/>
                <a:gd name="connsiteY10" fmla="*/ 426358 h 426357"/>
                <a:gd name="connsiteX11" fmla="*/ 324838 w 370014"/>
                <a:gd name="connsiteY11" fmla="*/ 426358 h 426357"/>
                <a:gd name="connsiteX12" fmla="*/ 359258 w 370014"/>
                <a:gd name="connsiteY12" fmla="*/ 409148 h 426357"/>
                <a:gd name="connsiteX13" fmla="*/ 365712 w 370014"/>
                <a:gd name="connsiteY13" fmla="*/ 370425 h 426357"/>
                <a:gd name="connsiteX14" fmla="*/ 335594 w 370014"/>
                <a:gd name="connsiteY14" fmla="*/ 213385 h 426357"/>
                <a:gd name="connsiteX15" fmla="*/ 163495 w 370014"/>
                <a:gd name="connsiteY15" fmla="*/ 320947 h 426357"/>
                <a:gd name="connsiteX16" fmla="*/ 120470 w 370014"/>
                <a:gd name="connsiteY16" fmla="*/ 320947 h 426357"/>
                <a:gd name="connsiteX17" fmla="*/ 98957 w 370014"/>
                <a:gd name="connsiteY17" fmla="*/ 299435 h 426357"/>
                <a:gd name="connsiteX18" fmla="*/ 120470 w 370014"/>
                <a:gd name="connsiteY18" fmla="*/ 277922 h 426357"/>
                <a:gd name="connsiteX19" fmla="*/ 163495 w 370014"/>
                <a:gd name="connsiteY19" fmla="*/ 277922 h 426357"/>
                <a:gd name="connsiteX20" fmla="*/ 185007 w 370014"/>
                <a:gd name="connsiteY20" fmla="*/ 299435 h 426357"/>
                <a:gd name="connsiteX21" fmla="*/ 163495 w 370014"/>
                <a:gd name="connsiteY21" fmla="*/ 320947 h 426357"/>
                <a:gd name="connsiteX22" fmla="*/ 249544 w 370014"/>
                <a:gd name="connsiteY22" fmla="*/ 234897 h 426357"/>
                <a:gd name="connsiteX23" fmla="*/ 120470 w 370014"/>
                <a:gd name="connsiteY23" fmla="*/ 234897 h 426357"/>
                <a:gd name="connsiteX24" fmla="*/ 98957 w 370014"/>
                <a:gd name="connsiteY24" fmla="*/ 213385 h 426357"/>
                <a:gd name="connsiteX25" fmla="*/ 120470 w 370014"/>
                <a:gd name="connsiteY25" fmla="*/ 191873 h 426357"/>
                <a:gd name="connsiteX26" fmla="*/ 249544 w 370014"/>
                <a:gd name="connsiteY26" fmla="*/ 191873 h 426357"/>
                <a:gd name="connsiteX27" fmla="*/ 271057 w 370014"/>
                <a:gd name="connsiteY27" fmla="*/ 213385 h 426357"/>
                <a:gd name="connsiteX28" fmla="*/ 249544 w 370014"/>
                <a:gd name="connsiteY28" fmla="*/ 234897 h 426357"/>
                <a:gd name="connsiteX29" fmla="*/ 249544 w 370014"/>
                <a:gd name="connsiteY29" fmla="*/ 144545 h 426357"/>
                <a:gd name="connsiteX30" fmla="*/ 120470 w 370014"/>
                <a:gd name="connsiteY30" fmla="*/ 144545 h 426357"/>
                <a:gd name="connsiteX31" fmla="*/ 98957 w 370014"/>
                <a:gd name="connsiteY31" fmla="*/ 123033 h 426357"/>
                <a:gd name="connsiteX32" fmla="*/ 120470 w 370014"/>
                <a:gd name="connsiteY32" fmla="*/ 101520 h 426357"/>
                <a:gd name="connsiteX33" fmla="*/ 249544 w 370014"/>
                <a:gd name="connsiteY33" fmla="*/ 101520 h 426357"/>
                <a:gd name="connsiteX34" fmla="*/ 271057 w 370014"/>
                <a:gd name="connsiteY34" fmla="*/ 123033 h 426357"/>
                <a:gd name="connsiteX35" fmla="*/ 249544 w 370014"/>
                <a:gd name="connsiteY35" fmla="*/ 144545 h 42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70014" h="426357">
                  <a:moveTo>
                    <a:pt x="335594" y="213385"/>
                  </a:moveTo>
                  <a:cubicBezTo>
                    <a:pt x="335594" y="163906"/>
                    <a:pt x="354956" y="92916"/>
                    <a:pt x="367863" y="56344"/>
                  </a:cubicBezTo>
                  <a:cubicBezTo>
                    <a:pt x="372165" y="43437"/>
                    <a:pt x="370014" y="28378"/>
                    <a:pt x="361409" y="17622"/>
                  </a:cubicBezTo>
                  <a:cubicBezTo>
                    <a:pt x="352804" y="6866"/>
                    <a:pt x="339897" y="412"/>
                    <a:pt x="326989" y="412"/>
                  </a:cubicBezTo>
                  <a:lnTo>
                    <a:pt x="43025" y="412"/>
                  </a:lnTo>
                  <a:cubicBezTo>
                    <a:pt x="30117" y="-1739"/>
                    <a:pt x="17210" y="4715"/>
                    <a:pt x="8605" y="15471"/>
                  </a:cubicBezTo>
                  <a:cubicBezTo>
                    <a:pt x="0" y="28378"/>
                    <a:pt x="-2151" y="41286"/>
                    <a:pt x="2151" y="56344"/>
                  </a:cubicBezTo>
                  <a:cubicBezTo>
                    <a:pt x="15059" y="92916"/>
                    <a:pt x="34420" y="163906"/>
                    <a:pt x="34420" y="213385"/>
                  </a:cubicBezTo>
                  <a:cubicBezTo>
                    <a:pt x="34420" y="262863"/>
                    <a:pt x="15059" y="333854"/>
                    <a:pt x="2151" y="370425"/>
                  </a:cubicBezTo>
                  <a:cubicBezTo>
                    <a:pt x="-2151" y="383333"/>
                    <a:pt x="0" y="398392"/>
                    <a:pt x="8605" y="409148"/>
                  </a:cubicBezTo>
                  <a:cubicBezTo>
                    <a:pt x="17210" y="419904"/>
                    <a:pt x="30117" y="426358"/>
                    <a:pt x="43025" y="426358"/>
                  </a:cubicBezTo>
                  <a:lnTo>
                    <a:pt x="324838" y="426358"/>
                  </a:lnTo>
                  <a:cubicBezTo>
                    <a:pt x="337746" y="426358"/>
                    <a:pt x="350653" y="419904"/>
                    <a:pt x="359258" y="409148"/>
                  </a:cubicBezTo>
                  <a:cubicBezTo>
                    <a:pt x="367863" y="398392"/>
                    <a:pt x="370014" y="383333"/>
                    <a:pt x="365712" y="370425"/>
                  </a:cubicBezTo>
                  <a:cubicBezTo>
                    <a:pt x="354956" y="333854"/>
                    <a:pt x="335594" y="262863"/>
                    <a:pt x="335594" y="213385"/>
                  </a:cubicBezTo>
                  <a:close/>
                  <a:moveTo>
                    <a:pt x="163495" y="320947"/>
                  </a:moveTo>
                  <a:lnTo>
                    <a:pt x="120470" y="320947"/>
                  </a:lnTo>
                  <a:cubicBezTo>
                    <a:pt x="107562" y="320947"/>
                    <a:pt x="98957" y="312342"/>
                    <a:pt x="98957" y="299435"/>
                  </a:cubicBezTo>
                  <a:cubicBezTo>
                    <a:pt x="98957" y="286527"/>
                    <a:pt x="107562" y="277922"/>
                    <a:pt x="120470" y="277922"/>
                  </a:cubicBezTo>
                  <a:lnTo>
                    <a:pt x="163495" y="277922"/>
                  </a:lnTo>
                  <a:cubicBezTo>
                    <a:pt x="176402" y="277922"/>
                    <a:pt x="185007" y="286527"/>
                    <a:pt x="185007" y="299435"/>
                  </a:cubicBezTo>
                  <a:cubicBezTo>
                    <a:pt x="185007" y="312342"/>
                    <a:pt x="176402" y="320947"/>
                    <a:pt x="163495" y="320947"/>
                  </a:cubicBezTo>
                  <a:close/>
                  <a:moveTo>
                    <a:pt x="249544" y="234897"/>
                  </a:moveTo>
                  <a:lnTo>
                    <a:pt x="120470" y="234897"/>
                  </a:lnTo>
                  <a:cubicBezTo>
                    <a:pt x="107562" y="234897"/>
                    <a:pt x="98957" y="226292"/>
                    <a:pt x="98957" y="213385"/>
                  </a:cubicBezTo>
                  <a:cubicBezTo>
                    <a:pt x="98957" y="200478"/>
                    <a:pt x="107562" y="191873"/>
                    <a:pt x="120470" y="191873"/>
                  </a:cubicBezTo>
                  <a:lnTo>
                    <a:pt x="249544" y="191873"/>
                  </a:lnTo>
                  <a:cubicBezTo>
                    <a:pt x="262452" y="191873"/>
                    <a:pt x="271057" y="200478"/>
                    <a:pt x="271057" y="213385"/>
                  </a:cubicBezTo>
                  <a:cubicBezTo>
                    <a:pt x="271057" y="226292"/>
                    <a:pt x="262452" y="234897"/>
                    <a:pt x="249544" y="234897"/>
                  </a:cubicBezTo>
                  <a:close/>
                  <a:moveTo>
                    <a:pt x="249544" y="144545"/>
                  </a:moveTo>
                  <a:lnTo>
                    <a:pt x="120470" y="144545"/>
                  </a:lnTo>
                  <a:cubicBezTo>
                    <a:pt x="107562" y="144545"/>
                    <a:pt x="98957" y="135940"/>
                    <a:pt x="98957" y="123033"/>
                  </a:cubicBezTo>
                  <a:cubicBezTo>
                    <a:pt x="98957" y="110125"/>
                    <a:pt x="107562" y="101520"/>
                    <a:pt x="120470" y="101520"/>
                  </a:cubicBezTo>
                  <a:lnTo>
                    <a:pt x="249544" y="101520"/>
                  </a:lnTo>
                  <a:cubicBezTo>
                    <a:pt x="262452" y="101520"/>
                    <a:pt x="271057" y="110125"/>
                    <a:pt x="271057" y="123033"/>
                  </a:cubicBezTo>
                  <a:cubicBezTo>
                    <a:pt x="271057" y="135940"/>
                    <a:pt x="262452" y="144545"/>
                    <a:pt x="249544" y="144545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68" name="任意多边形: 形状 67"/>
            <p:cNvSpPr/>
            <p:nvPr/>
          </p:nvSpPr>
          <p:spPr>
            <a:xfrm>
              <a:off x="5711422" y="2416045"/>
              <a:ext cx="64034" cy="236086"/>
            </a:xfrm>
            <a:custGeom>
              <a:avLst/>
              <a:gdLst>
                <a:gd name="connsiteX0" fmla="*/ 62386 w 64034"/>
                <a:gd name="connsiteY0" fmla="*/ 205969 h 236086"/>
                <a:gd name="connsiteX1" fmla="*/ 43025 w 64034"/>
                <a:gd name="connsiteY1" fmla="*/ 117768 h 236086"/>
                <a:gd name="connsiteX2" fmla="*/ 60235 w 64034"/>
                <a:gd name="connsiteY2" fmla="*/ 33870 h 236086"/>
                <a:gd name="connsiteX3" fmla="*/ 55932 w 64034"/>
                <a:gd name="connsiteY3" fmla="*/ 3752 h 236086"/>
                <a:gd name="connsiteX4" fmla="*/ 25815 w 64034"/>
                <a:gd name="connsiteY4" fmla="*/ 8055 h 236086"/>
                <a:gd name="connsiteX5" fmla="*/ 0 w 64034"/>
                <a:gd name="connsiteY5" fmla="*/ 117768 h 236086"/>
                <a:gd name="connsiteX6" fmla="*/ 23664 w 64034"/>
                <a:gd name="connsiteY6" fmla="*/ 223179 h 236086"/>
                <a:gd name="connsiteX7" fmla="*/ 43025 w 64034"/>
                <a:gd name="connsiteY7" fmla="*/ 236086 h 236086"/>
                <a:gd name="connsiteX8" fmla="*/ 51630 w 64034"/>
                <a:gd name="connsiteY8" fmla="*/ 233935 h 236086"/>
                <a:gd name="connsiteX9" fmla="*/ 62386 w 64034"/>
                <a:gd name="connsiteY9" fmla="*/ 205969 h 2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034" h="236086">
                  <a:moveTo>
                    <a:pt x="62386" y="205969"/>
                  </a:moveTo>
                  <a:cubicBezTo>
                    <a:pt x="49479" y="178003"/>
                    <a:pt x="43025" y="150037"/>
                    <a:pt x="43025" y="117768"/>
                  </a:cubicBezTo>
                  <a:cubicBezTo>
                    <a:pt x="43025" y="81197"/>
                    <a:pt x="49479" y="46777"/>
                    <a:pt x="60235" y="33870"/>
                  </a:cubicBezTo>
                  <a:cubicBezTo>
                    <a:pt x="66689" y="25265"/>
                    <a:pt x="64537" y="10206"/>
                    <a:pt x="55932" y="3752"/>
                  </a:cubicBezTo>
                  <a:cubicBezTo>
                    <a:pt x="47327" y="-2701"/>
                    <a:pt x="32269" y="-550"/>
                    <a:pt x="25815" y="8055"/>
                  </a:cubicBezTo>
                  <a:cubicBezTo>
                    <a:pt x="2151" y="38172"/>
                    <a:pt x="0" y="94105"/>
                    <a:pt x="0" y="117768"/>
                  </a:cubicBezTo>
                  <a:cubicBezTo>
                    <a:pt x="0" y="156491"/>
                    <a:pt x="8605" y="193062"/>
                    <a:pt x="23664" y="223179"/>
                  </a:cubicBezTo>
                  <a:cubicBezTo>
                    <a:pt x="27966" y="231784"/>
                    <a:pt x="34420" y="236086"/>
                    <a:pt x="43025" y="236086"/>
                  </a:cubicBezTo>
                  <a:cubicBezTo>
                    <a:pt x="47327" y="236086"/>
                    <a:pt x="49479" y="236086"/>
                    <a:pt x="51630" y="233935"/>
                  </a:cubicBezTo>
                  <a:cubicBezTo>
                    <a:pt x="62386" y="227481"/>
                    <a:pt x="66689" y="214574"/>
                    <a:pt x="62386" y="205969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4562770" y="3468952"/>
            <a:ext cx="315006" cy="284410"/>
            <a:chOff x="5303236" y="2320429"/>
            <a:chExt cx="472220" cy="426357"/>
          </a:xfr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</p:grpSpPr>
        <p:sp>
          <p:nvSpPr>
            <p:cNvPr id="70" name="任意多边形: 形状 69"/>
            <p:cNvSpPr/>
            <p:nvPr/>
          </p:nvSpPr>
          <p:spPr>
            <a:xfrm>
              <a:off x="5303236" y="2416045"/>
              <a:ext cx="63987" cy="236086"/>
            </a:xfrm>
            <a:custGeom>
              <a:avLst/>
              <a:gdLst>
                <a:gd name="connsiteX0" fmla="*/ 38172 w 63987"/>
                <a:gd name="connsiteY0" fmla="*/ 8055 h 236086"/>
                <a:gd name="connsiteX1" fmla="*/ 8055 w 63987"/>
                <a:gd name="connsiteY1" fmla="*/ 3752 h 236086"/>
                <a:gd name="connsiteX2" fmla="*/ 3752 w 63987"/>
                <a:gd name="connsiteY2" fmla="*/ 33870 h 236086"/>
                <a:gd name="connsiteX3" fmla="*/ 20962 w 63987"/>
                <a:gd name="connsiteY3" fmla="*/ 117768 h 236086"/>
                <a:gd name="connsiteX4" fmla="*/ 3752 w 63987"/>
                <a:gd name="connsiteY4" fmla="*/ 201667 h 236086"/>
                <a:gd name="connsiteX5" fmla="*/ 8055 w 63987"/>
                <a:gd name="connsiteY5" fmla="*/ 231784 h 236086"/>
                <a:gd name="connsiteX6" fmla="*/ 20962 w 63987"/>
                <a:gd name="connsiteY6" fmla="*/ 236086 h 236086"/>
                <a:gd name="connsiteX7" fmla="*/ 38172 w 63987"/>
                <a:gd name="connsiteY7" fmla="*/ 227481 h 236086"/>
                <a:gd name="connsiteX8" fmla="*/ 63987 w 63987"/>
                <a:gd name="connsiteY8" fmla="*/ 117768 h 236086"/>
                <a:gd name="connsiteX9" fmla="*/ 38172 w 63987"/>
                <a:gd name="connsiteY9" fmla="*/ 8055 h 2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987" h="236086">
                  <a:moveTo>
                    <a:pt x="38172" y="8055"/>
                  </a:moveTo>
                  <a:cubicBezTo>
                    <a:pt x="31719" y="-550"/>
                    <a:pt x="16660" y="-2701"/>
                    <a:pt x="8055" y="3752"/>
                  </a:cubicBezTo>
                  <a:cubicBezTo>
                    <a:pt x="-550" y="10206"/>
                    <a:pt x="-2701" y="25265"/>
                    <a:pt x="3752" y="33870"/>
                  </a:cubicBezTo>
                  <a:cubicBezTo>
                    <a:pt x="14509" y="46777"/>
                    <a:pt x="20962" y="81197"/>
                    <a:pt x="20962" y="117768"/>
                  </a:cubicBezTo>
                  <a:cubicBezTo>
                    <a:pt x="20962" y="154339"/>
                    <a:pt x="14509" y="188759"/>
                    <a:pt x="3752" y="201667"/>
                  </a:cubicBezTo>
                  <a:cubicBezTo>
                    <a:pt x="-2701" y="210272"/>
                    <a:pt x="-550" y="225330"/>
                    <a:pt x="8055" y="231784"/>
                  </a:cubicBezTo>
                  <a:cubicBezTo>
                    <a:pt x="12357" y="233935"/>
                    <a:pt x="16660" y="236086"/>
                    <a:pt x="20962" y="236086"/>
                  </a:cubicBezTo>
                  <a:cubicBezTo>
                    <a:pt x="27416" y="236086"/>
                    <a:pt x="33870" y="233935"/>
                    <a:pt x="38172" y="227481"/>
                  </a:cubicBezTo>
                  <a:cubicBezTo>
                    <a:pt x="61836" y="197364"/>
                    <a:pt x="63987" y="141432"/>
                    <a:pt x="63987" y="117768"/>
                  </a:cubicBezTo>
                  <a:cubicBezTo>
                    <a:pt x="63987" y="94105"/>
                    <a:pt x="61836" y="38172"/>
                    <a:pt x="38172" y="8055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5354315" y="2320429"/>
              <a:ext cx="370014" cy="426357"/>
            </a:xfrm>
            <a:custGeom>
              <a:avLst/>
              <a:gdLst>
                <a:gd name="connsiteX0" fmla="*/ 335594 w 370014"/>
                <a:gd name="connsiteY0" fmla="*/ 213385 h 426357"/>
                <a:gd name="connsiteX1" fmla="*/ 367863 w 370014"/>
                <a:gd name="connsiteY1" fmla="*/ 56344 h 426357"/>
                <a:gd name="connsiteX2" fmla="*/ 361409 w 370014"/>
                <a:gd name="connsiteY2" fmla="*/ 17622 h 426357"/>
                <a:gd name="connsiteX3" fmla="*/ 326989 w 370014"/>
                <a:gd name="connsiteY3" fmla="*/ 412 h 426357"/>
                <a:gd name="connsiteX4" fmla="*/ 43025 w 370014"/>
                <a:gd name="connsiteY4" fmla="*/ 412 h 426357"/>
                <a:gd name="connsiteX5" fmla="*/ 8605 w 370014"/>
                <a:gd name="connsiteY5" fmla="*/ 15471 h 426357"/>
                <a:gd name="connsiteX6" fmla="*/ 2151 w 370014"/>
                <a:gd name="connsiteY6" fmla="*/ 56344 h 426357"/>
                <a:gd name="connsiteX7" fmla="*/ 34420 w 370014"/>
                <a:gd name="connsiteY7" fmla="*/ 213385 h 426357"/>
                <a:gd name="connsiteX8" fmla="*/ 2151 w 370014"/>
                <a:gd name="connsiteY8" fmla="*/ 370425 h 426357"/>
                <a:gd name="connsiteX9" fmla="*/ 8605 w 370014"/>
                <a:gd name="connsiteY9" fmla="*/ 409148 h 426357"/>
                <a:gd name="connsiteX10" fmla="*/ 43025 w 370014"/>
                <a:gd name="connsiteY10" fmla="*/ 426358 h 426357"/>
                <a:gd name="connsiteX11" fmla="*/ 324838 w 370014"/>
                <a:gd name="connsiteY11" fmla="*/ 426358 h 426357"/>
                <a:gd name="connsiteX12" fmla="*/ 359258 w 370014"/>
                <a:gd name="connsiteY12" fmla="*/ 409148 h 426357"/>
                <a:gd name="connsiteX13" fmla="*/ 365712 w 370014"/>
                <a:gd name="connsiteY13" fmla="*/ 370425 h 426357"/>
                <a:gd name="connsiteX14" fmla="*/ 335594 w 370014"/>
                <a:gd name="connsiteY14" fmla="*/ 213385 h 426357"/>
                <a:gd name="connsiteX15" fmla="*/ 163495 w 370014"/>
                <a:gd name="connsiteY15" fmla="*/ 320947 h 426357"/>
                <a:gd name="connsiteX16" fmla="*/ 120470 w 370014"/>
                <a:gd name="connsiteY16" fmla="*/ 320947 h 426357"/>
                <a:gd name="connsiteX17" fmla="*/ 98957 w 370014"/>
                <a:gd name="connsiteY17" fmla="*/ 299435 h 426357"/>
                <a:gd name="connsiteX18" fmla="*/ 120470 w 370014"/>
                <a:gd name="connsiteY18" fmla="*/ 277922 h 426357"/>
                <a:gd name="connsiteX19" fmla="*/ 163495 w 370014"/>
                <a:gd name="connsiteY19" fmla="*/ 277922 h 426357"/>
                <a:gd name="connsiteX20" fmla="*/ 185007 w 370014"/>
                <a:gd name="connsiteY20" fmla="*/ 299435 h 426357"/>
                <a:gd name="connsiteX21" fmla="*/ 163495 w 370014"/>
                <a:gd name="connsiteY21" fmla="*/ 320947 h 426357"/>
                <a:gd name="connsiteX22" fmla="*/ 249544 w 370014"/>
                <a:gd name="connsiteY22" fmla="*/ 234897 h 426357"/>
                <a:gd name="connsiteX23" fmla="*/ 120470 w 370014"/>
                <a:gd name="connsiteY23" fmla="*/ 234897 h 426357"/>
                <a:gd name="connsiteX24" fmla="*/ 98957 w 370014"/>
                <a:gd name="connsiteY24" fmla="*/ 213385 h 426357"/>
                <a:gd name="connsiteX25" fmla="*/ 120470 w 370014"/>
                <a:gd name="connsiteY25" fmla="*/ 191873 h 426357"/>
                <a:gd name="connsiteX26" fmla="*/ 249544 w 370014"/>
                <a:gd name="connsiteY26" fmla="*/ 191873 h 426357"/>
                <a:gd name="connsiteX27" fmla="*/ 271057 w 370014"/>
                <a:gd name="connsiteY27" fmla="*/ 213385 h 426357"/>
                <a:gd name="connsiteX28" fmla="*/ 249544 w 370014"/>
                <a:gd name="connsiteY28" fmla="*/ 234897 h 426357"/>
                <a:gd name="connsiteX29" fmla="*/ 249544 w 370014"/>
                <a:gd name="connsiteY29" fmla="*/ 144545 h 426357"/>
                <a:gd name="connsiteX30" fmla="*/ 120470 w 370014"/>
                <a:gd name="connsiteY30" fmla="*/ 144545 h 426357"/>
                <a:gd name="connsiteX31" fmla="*/ 98957 w 370014"/>
                <a:gd name="connsiteY31" fmla="*/ 123033 h 426357"/>
                <a:gd name="connsiteX32" fmla="*/ 120470 w 370014"/>
                <a:gd name="connsiteY32" fmla="*/ 101520 h 426357"/>
                <a:gd name="connsiteX33" fmla="*/ 249544 w 370014"/>
                <a:gd name="connsiteY33" fmla="*/ 101520 h 426357"/>
                <a:gd name="connsiteX34" fmla="*/ 271057 w 370014"/>
                <a:gd name="connsiteY34" fmla="*/ 123033 h 426357"/>
                <a:gd name="connsiteX35" fmla="*/ 249544 w 370014"/>
                <a:gd name="connsiteY35" fmla="*/ 144545 h 42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70014" h="426357">
                  <a:moveTo>
                    <a:pt x="335594" y="213385"/>
                  </a:moveTo>
                  <a:cubicBezTo>
                    <a:pt x="335594" y="163906"/>
                    <a:pt x="354956" y="92916"/>
                    <a:pt x="367863" y="56344"/>
                  </a:cubicBezTo>
                  <a:cubicBezTo>
                    <a:pt x="372165" y="43437"/>
                    <a:pt x="370014" y="28378"/>
                    <a:pt x="361409" y="17622"/>
                  </a:cubicBezTo>
                  <a:cubicBezTo>
                    <a:pt x="352804" y="6866"/>
                    <a:pt x="339897" y="412"/>
                    <a:pt x="326989" y="412"/>
                  </a:cubicBezTo>
                  <a:lnTo>
                    <a:pt x="43025" y="412"/>
                  </a:lnTo>
                  <a:cubicBezTo>
                    <a:pt x="30117" y="-1739"/>
                    <a:pt x="17210" y="4715"/>
                    <a:pt x="8605" y="15471"/>
                  </a:cubicBezTo>
                  <a:cubicBezTo>
                    <a:pt x="0" y="28378"/>
                    <a:pt x="-2151" y="41286"/>
                    <a:pt x="2151" y="56344"/>
                  </a:cubicBezTo>
                  <a:cubicBezTo>
                    <a:pt x="15059" y="92916"/>
                    <a:pt x="34420" y="163906"/>
                    <a:pt x="34420" y="213385"/>
                  </a:cubicBezTo>
                  <a:cubicBezTo>
                    <a:pt x="34420" y="262863"/>
                    <a:pt x="15059" y="333854"/>
                    <a:pt x="2151" y="370425"/>
                  </a:cubicBezTo>
                  <a:cubicBezTo>
                    <a:pt x="-2151" y="383333"/>
                    <a:pt x="0" y="398392"/>
                    <a:pt x="8605" y="409148"/>
                  </a:cubicBezTo>
                  <a:cubicBezTo>
                    <a:pt x="17210" y="419904"/>
                    <a:pt x="30117" y="426358"/>
                    <a:pt x="43025" y="426358"/>
                  </a:cubicBezTo>
                  <a:lnTo>
                    <a:pt x="324838" y="426358"/>
                  </a:lnTo>
                  <a:cubicBezTo>
                    <a:pt x="337746" y="426358"/>
                    <a:pt x="350653" y="419904"/>
                    <a:pt x="359258" y="409148"/>
                  </a:cubicBezTo>
                  <a:cubicBezTo>
                    <a:pt x="367863" y="398392"/>
                    <a:pt x="370014" y="383333"/>
                    <a:pt x="365712" y="370425"/>
                  </a:cubicBezTo>
                  <a:cubicBezTo>
                    <a:pt x="354956" y="333854"/>
                    <a:pt x="335594" y="262863"/>
                    <a:pt x="335594" y="213385"/>
                  </a:cubicBezTo>
                  <a:close/>
                  <a:moveTo>
                    <a:pt x="163495" y="320947"/>
                  </a:moveTo>
                  <a:lnTo>
                    <a:pt x="120470" y="320947"/>
                  </a:lnTo>
                  <a:cubicBezTo>
                    <a:pt x="107562" y="320947"/>
                    <a:pt x="98957" y="312342"/>
                    <a:pt x="98957" y="299435"/>
                  </a:cubicBezTo>
                  <a:cubicBezTo>
                    <a:pt x="98957" y="286527"/>
                    <a:pt x="107562" y="277922"/>
                    <a:pt x="120470" y="277922"/>
                  </a:cubicBezTo>
                  <a:lnTo>
                    <a:pt x="163495" y="277922"/>
                  </a:lnTo>
                  <a:cubicBezTo>
                    <a:pt x="176402" y="277922"/>
                    <a:pt x="185007" y="286527"/>
                    <a:pt x="185007" y="299435"/>
                  </a:cubicBezTo>
                  <a:cubicBezTo>
                    <a:pt x="185007" y="312342"/>
                    <a:pt x="176402" y="320947"/>
                    <a:pt x="163495" y="320947"/>
                  </a:cubicBezTo>
                  <a:close/>
                  <a:moveTo>
                    <a:pt x="249544" y="234897"/>
                  </a:moveTo>
                  <a:lnTo>
                    <a:pt x="120470" y="234897"/>
                  </a:lnTo>
                  <a:cubicBezTo>
                    <a:pt x="107562" y="234897"/>
                    <a:pt x="98957" y="226292"/>
                    <a:pt x="98957" y="213385"/>
                  </a:cubicBezTo>
                  <a:cubicBezTo>
                    <a:pt x="98957" y="200478"/>
                    <a:pt x="107562" y="191873"/>
                    <a:pt x="120470" y="191873"/>
                  </a:cubicBezTo>
                  <a:lnTo>
                    <a:pt x="249544" y="191873"/>
                  </a:lnTo>
                  <a:cubicBezTo>
                    <a:pt x="262452" y="191873"/>
                    <a:pt x="271057" y="200478"/>
                    <a:pt x="271057" y="213385"/>
                  </a:cubicBezTo>
                  <a:cubicBezTo>
                    <a:pt x="271057" y="226292"/>
                    <a:pt x="262452" y="234897"/>
                    <a:pt x="249544" y="234897"/>
                  </a:cubicBezTo>
                  <a:close/>
                  <a:moveTo>
                    <a:pt x="249544" y="144545"/>
                  </a:moveTo>
                  <a:lnTo>
                    <a:pt x="120470" y="144545"/>
                  </a:lnTo>
                  <a:cubicBezTo>
                    <a:pt x="107562" y="144545"/>
                    <a:pt x="98957" y="135940"/>
                    <a:pt x="98957" y="123033"/>
                  </a:cubicBezTo>
                  <a:cubicBezTo>
                    <a:pt x="98957" y="110125"/>
                    <a:pt x="107562" y="101520"/>
                    <a:pt x="120470" y="101520"/>
                  </a:cubicBezTo>
                  <a:lnTo>
                    <a:pt x="249544" y="101520"/>
                  </a:lnTo>
                  <a:cubicBezTo>
                    <a:pt x="262452" y="101520"/>
                    <a:pt x="271057" y="110125"/>
                    <a:pt x="271057" y="123033"/>
                  </a:cubicBezTo>
                  <a:cubicBezTo>
                    <a:pt x="271057" y="135940"/>
                    <a:pt x="262452" y="144545"/>
                    <a:pt x="249544" y="144545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2" name="任意多边形: 形状 71"/>
            <p:cNvSpPr/>
            <p:nvPr/>
          </p:nvSpPr>
          <p:spPr>
            <a:xfrm>
              <a:off x="5711422" y="2416045"/>
              <a:ext cx="64034" cy="236086"/>
            </a:xfrm>
            <a:custGeom>
              <a:avLst/>
              <a:gdLst>
                <a:gd name="connsiteX0" fmla="*/ 62386 w 64034"/>
                <a:gd name="connsiteY0" fmla="*/ 205969 h 236086"/>
                <a:gd name="connsiteX1" fmla="*/ 43025 w 64034"/>
                <a:gd name="connsiteY1" fmla="*/ 117768 h 236086"/>
                <a:gd name="connsiteX2" fmla="*/ 60235 w 64034"/>
                <a:gd name="connsiteY2" fmla="*/ 33870 h 236086"/>
                <a:gd name="connsiteX3" fmla="*/ 55932 w 64034"/>
                <a:gd name="connsiteY3" fmla="*/ 3752 h 236086"/>
                <a:gd name="connsiteX4" fmla="*/ 25815 w 64034"/>
                <a:gd name="connsiteY4" fmla="*/ 8055 h 236086"/>
                <a:gd name="connsiteX5" fmla="*/ 0 w 64034"/>
                <a:gd name="connsiteY5" fmla="*/ 117768 h 236086"/>
                <a:gd name="connsiteX6" fmla="*/ 23664 w 64034"/>
                <a:gd name="connsiteY6" fmla="*/ 223179 h 236086"/>
                <a:gd name="connsiteX7" fmla="*/ 43025 w 64034"/>
                <a:gd name="connsiteY7" fmla="*/ 236086 h 236086"/>
                <a:gd name="connsiteX8" fmla="*/ 51630 w 64034"/>
                <a:gd name="connsiteY8" fmla="*/ 233935 h 236086"/>
                <a:gd name="connsiteX9" fmla="*/ 62386 w 64034"/>
                <a:gd name="connsiteY9" fmla="*/ 205969 h 2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034" h="236086">
                  <a:moveTo>
                    <a:pt x="62386" y="205969"/>
                  </a:moveTo>
                  <a:cubicBezTo>
                    <a:pt x="49479" y="178003"/>
                    <a:pt x="43025" y="150037"/>
                    <a:pt x="43025" y="117768"/>
                  </a:cubicBezTo>
                  <a:cubicBezTo>
                    <a:pt x="43025" y="81197"/>
                    <a:pt x="49479" y="46777"/>
                    <a:pt x="60235" y="33870"/>
                  </a:cubicBezTo>
                  <a:cubicBezTo>
                    <a:pt x="66689" y="25265"/>
                    <a:pt x="64537" y="10206"/>
                    <a:pt x="55932" y="3752"/>
                  </a:cubicBezTo>
                  <a:cubicBezTo>
                    <a:pt x="47327" y="-2701"/>
                    <a:pt x="32269" y="-550"/>
                    <a:pt x="25815" y="8055"/>
                  </a:cubicBezTo>
                  <a:cubicBezTo>
                    <a:pt x="2151" y="38172"/>
                    <a:pt x="0" y="94105"/>
                    <a:pt x="0" y="117768"/>
                  </a:cubicBezTo>
                  <a:cubicBezTo>
                    <a:pt x="0" y="156491"/>
                    <a:pt x="8605" y="193062"/>
                    <a:pt x="23664" y="223179"/>
                  </a:cubicBezTo>
                  <a:cubicBezTo>
                    <a:pt x="27966" y="231784"/>
                    <a:pt x="34420" y="236086"/>
                    <a:pt x="43025" y="236086"/>
                  </a:cubicBezTo>
                  <a:cubicBezTo>
                    <a:pt x="47327" y="236086"/>
                    <a:pt x="49479" y="236086"/>
                    <a:pt x="51630" y="233935"/>
                  </a:cubicBezTo>
                  <a:cubicBezTo>
                    <a:pt x="62386" y="227481"/>
                    <a:pt x="66689" y="214574"/>
                    <a:pt x="62386" y="205969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7329465" y="3447538"/>
            <a:ext cx="284526" cy="327238"/>
            <a:chOff x="6005512" y="3325634"/>
            <a:chExt cx="180975" cy="208141"/>
          </a:xfr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</p:grpSpPr>
        <p:sp>
          <p:nvSpPr>
            <p:cNvPr id="74" name="任意多边形: 形状 73"/>
            <p:cNvSpPr/>
            <p:nvPr/>
          </p:nvSpPr>
          <p:spPr>
            <a:xfrm>
              <a:off x="6005512" y="3400425"/>
              <a:ext cx="119062" cy="133350"/>
            </a:xfrm>
            <a:custGeom>
              <a:avLst/>
              <a:gdLst>
                <a:gd name="connsiteX0" fmla="*/ 109538 w 119062"/>
                <a:gd name="connsiteY0" fmla="*/ 133350 h 133350"/>
                <a:gd name="connsiteX1" fmla="*/ 9525 w 119062"/>
                <a:gd name="connsiteY1" fmla="*/ 133350 h 133350"/>
                <a:gd name="connsiteX2" fmla="*/ 0 w 119062"/>
                <a:gd name="connsiteY2" fmla="*/ 123825 h 133350"/>
                <a:gd name="connsiteX3" fmla="*/ 0 w 119062"/>
                <a:gd name="connsiteY3" fmla="*/ 9525 h 133350"/>
                <a:gd name="connsiteX4" fmla="*/ 9525 w 119062"/>
                <a:gd name="connsiteY4" fmla="*/ 0 h 133350"/>
                <a:gd name="connsiteX5" fmla="*/ 19050 w 119062"/>
                <a:gd name="connsiteY5" fmla="*/ 9525 h 133350"/>
                <a:gd name="connsiteX6" fmla="*/ 19050 w 119062"/>
                <a:gd name="connsiteY6" fmla="*/ 114300 h 133350"/>
                <a:gd name="connsiteX7" fmla="*/ 109538 w 119062"/>
                <a:gd name="connsiteY7" fmla="*/ 114300 h 133350"/>
                <a:gd name="connsiteX8" fmla="*/ 119063 w 119062"/>
                <a:gd name="connsiteY8" fmla="*/ 123825 h 133350"/>
                <a:gd name="connsiteX9" fmla="*/ 109538 w 119062"/>
                <a:gd name="connsiteY9" fmla="*/ 13335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062" h="133350">
                  <a:moveTo>
                    <a:pt x="109538" y="133350"/>
                  </a:moveTo>
                  <a:lnTo>
                    <a:pt x="9525" y="133350"/>
                  </a:lnTo>
                  <a:cubicBezTo>
                    <a:pt x="3810" y="133350"/>
                    <a:pt x="0" y="129540"/>
                    <a:pt x="0" y="123825"/>
                  </a:cubicBezTo>
                  <a:lnTo>
                    <a:pt x="0" y="9525"/>
                  </a:lnTo>
                  <a:cubicBezTo>
                    <a:pt x="0" y="3810"/>
                    <a:pt x="3810" y="0"/>
                    <a:pt x="9525" y="0"/>
                  </a:cubicBezTo>
                  <a:cubicBezTo>
                    <a:pt x="15240" y="0"/>
                    <a:pt x="19050" y="3810"/>
                    <a:pt x="19050" y="9525"/>
                  </a:cubicBezTo>
                  <a:lnTo>
                    <a:pt x="19050" y="114300"/>
                  </a:lnTo>
                  <a:lnTo>
                    <a:pt x="109538" y="114300"/>
                  </a:lnTo>
                  <a:cubicBezTo>
                    <a:pt x="115253" y="114300"/>
                    <a:pt x="119063" y="118110"/>
                    <a:pt x="119063" y="123825"/>
                  </a:cubicBezTo>
                  <a:cubicBezTo>
                    <a:pt x="119063" y="129540"/>
                    <a:pt x="115253" y="133350"/>
                    <a:pt x="109538" y="1333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5" name="任意多边形: 形状 74"/>
            <p:cNvSpPr/>
            <p:nvPr/>
          </p:nvSpPr>
          <p:spPr>
            <a:xfrm>
              <a:off x="6034087" y="3325634"/>
              <a:ext cx="152400" cy="179565"/>
            </a:xfrm>
            <a:custGeom>
              <a:avLst/>
              <a:gdLst>
                <a:gd name="connsiteX0" fmla="*/ 152400 w 152400"/>
                <a:gd name="connsiteY0" fmla="*/ 64313 h 179565"/>
                <a:gd name="connsiteX1" fmla="*/ 152400 w 152400"/>
                <a:gd name="connsiteY1" fmla="*/ 62408 h 179565"/>
                <a:gd name="connsiteX2" fmla="*/ 151448 w 152400"/>
                <a:gd name="connsiteY2" fmla="*/ 60503 h 179565"/>
                <a:gd name="connsiteX3" fmla="*/ 150495 w 152400"/>
                <a:gd name="connsiteY3" fmla="*/ 59551 h 179565"/>
                <a:gd name="connsiteX4" fmla="*/ 98108 w 152400"/>
                <a:gd name="connsiteY4" fmla="*/ 2401 h 179565"/>
                <a:gd name="connsiteX5" fmla="*/ 98108 w 152400"/>
                <a:gd name="connsiteY5" fmla="*/ 2401 h 179565"/>
                <a:gd name="connsiteX6" fmla="*/ 96203 w 152400"/>
                <a:gd name="connsiteY6" fmla="*/ 1448 h 179565"/>
                <a:gd name="connsiteX7" fmla="*/ 95250 w 152400"/>
                <a:gd name="connsiteY7" fmla="*/ 496 h 179565"/>
                <a:gd name="connsiteX8" fmla="*/ 94298 w 152400"/>
                <a:gd name="connsiteY8" fmla="*/ 496 h 179565"/>
                <a:gd name="connsiteX9" fmla="*/ 92393 w 152400"/>
                <a:gd name="connsiteY9" fmla="*/ 496 h 179565"/>
                <a:gd name="connsiteX10" fmla="*/ 92393 w 152400"/>
                <a:gd name="connsiteY10" fmla="*/ 496 h 179565"/>
                <a:gd name="connsiteX11" fmla="*/ 9525 w 152400"/>
                <a:gd name="connsiteY11" fmla="*/ 496 h 179565"/>
                <a:gd name="connsiteX12" fmla="*/ 0 w 152400"/>
                <a:gd name="connsiteY12" fmla="*/ 8116 h 179565"/>
                <a:gd name="connsiteX13" fmla="*/ 0 w 152400"/>
                <a:gd name="connsiteY13" fmla="*/ 170041 h 179565"/>
                <a:gd name="connsiteX14" fmla="*/ 9525 w 152400"/>
                <a:gd name="connsiteY14" fmla="*/ 179566 h 179565"/>
                <a:gd name="connsiteX15" fmla="*/ 142875 w 152400"/>
                <a:gd name="connsiteY15" fmla="*/ 179566 h 179565"/>
                <a:gd name="connsiteX16" fmla="*/ 152400 w 152400"/>
                <a:gd name="connsiteY16" fmla="*/ 170041 h 179565"/>
                <a:gd name="connsiteX17" fmla="*/ 152400 w 152400"/>
                <a:gd name="connsiteY17" fmla="*/ 65266 h 179565"/>
                <a:gd name="connsiteX18" fmla="*/ 152400 w 152400"/>
                <a:gd name="connsiteY18" fmla="*/ 64313 h 179565"/>
                <a:gd name="connsiteX19" fmla="*/ 38100 w 152400"/>
                <a:gd name="connsiteY19" fmla="*/ 74791 h 179565"/>
                <a:gd name="connsiteX20" fmla="*/ 57150 w 152400"/>
                <a:gd name="connsiteY20" fmla="*/ 74791 h 179565"/>
                <a:gd name="connsiteX21" fmla="*/ 66675 w 152400"/>
                <a:gd name="connsiteY21" fmla="*/ 84316 h 179565"/>
                <a:gd name="connsiteX22" fmla="*/ 57150 w 152400"/>
                <a:gd name="connsiteY22" fmla="*/ 93841 h 179565"/>
                <a:gd name="connsiteX23" fmla="*/ 38100 w 152400"/>
                <a:gd name="connsiteY23" fmla="*/ 93841 h 179565"/>
                <a:gd name="connsiteX24" fmla="*/ 28575 w 152400"/>
                <a:gd name="connsiteY24" fmla="*/ 84316 h 179565"/>
                <a:gd name="connsiteX25" fmla="*/ 38100 w 152400"/>
                <a:gd name="connsiteY25" fmla="*/ 74791 h 179565"/>
                <a:gd name="connsiteX26" fmla="*/ 95250 w 152400"/>
                <a:gd name="connsiteY26" fmla="*/ 131941 h 179565"/>
                <a:gd name="connsiteX27" fmla="*/ 38100 w 152400"/>
                <a:gd name="connsiteY27" fmla="*/ 131941 h 179565"/>
                <a:gd name="connsiteX28" fmla="*/ 28575 w 152400"/>
                <a:gd name="connsiteY28" fmla="*/ 122416 h 179565"/>
                <a:gd name="connsiteX29" fmla="*/ 38100 w 152400"/>
                <a:gd name="connsiteY29" fmla="*/ 112891 h 179565"/>
                <a:gd name="connsiteX30" fmla="*/ 95250 w 152400"/>
                <a:gd name="connsiteY30" fmla="*/ 112891 h 179565"/>
                <a:gd name="connsiteX31" fmla="*/ 104775 w 152400"/>
                <a:gd name="connsiteY31" fmla="*/ 122416 h 179565"/>
                <a:gd name="connsiteX32" fmla="*/ 95250 w 152400"/>
                <a:gd name="connsiteY32" fmla="*/ 131941 h 179565"/>
                <a:gd name="connsiteX33" fmla="*/ 100013 w 152400"/>
                <a:gd name="connsiteY33" fmla="*/ 55741 h 179565"/>
                <a:gd name="connsiteX34" fmla="*/ 100013 w 152400"/>
                <a:gd name="connsiteY34" fmla="*/ 32881 h 179565"/>
                <a:gd name="connsiteX35" fmla="*/ 120968 w 152400"/>
                <a:gd name="connsiteY35" fmla="*/ 55741 h 179565"/>
                <a:gd name="connsiteX36" fmla="*/ 100013 w 152400"/>
                <a:gd name="connsiteY36" fmla="*/ 55741 h 17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52400" h="179565">
                  <a:moveTo>
                    <a:pt x="152400" y="64313"/>
                  </a:moveTo>
                  <a:cubicBezTo>
                    <a:pt x="152400" y="63361"/>
                    <a:pt x="152400" y="63361"/>
                    <a:pt x="152400" y="62408"/>
                  </a:cubicBezTo>
                  <a:cubicBezTo>
                    <a:pt x="152400" y="61456"/>
                    <a:pt x="151448" y="61456"/>
                    <a:pt x="151448" y="60503"/>
                  </a:cubicBezTo>
                  <a:cubicBezTo>
                    <a:pt x="151448" y="60503"/>
                    <a:pt x="151448" y="59551"/>
                    <a:pt x="150495" y="59551"/>
                  </a:cubicBezTo>
                  <a:lnTo>
                    <a:pt x="98108" y="2401"/>
                  </a:lnTo>
                  <a:cubicBezTo>
                    <a:pt x="98108" y="2401"/>
                    <a:pt x="98108" y="2401"/>
                    <a:pt x="98108" y="2401"/>
                  </a:cubicBezTo>
                  <a:cubicBezTo>
                    <a:pt x="97155" y="1448"/>
                    <a:pt x="97155" y="1448"/>
                    <a:pt x="96203" y="1448"/>
                  </a:cubicBezTo>
                  <a:cubicBezTo>
                    <a:pt x="96203" y="1448"/>
                    <a:pt x="95250" y="496"/>
                    <a:pt x="95250" y="496"/>
                  </a:cubicBezTo>
                  <a:cubicBezTo>
                    <a:pt x="95250" y="496"/>
                    <a:pt x="94298" y="496"/>
                    <a:pt x="94298" y="496"/>
                  </a:cubicBezTo>
                  <a:cubicBezTo>
                    <a:pt x="93345" y="496"/>
                    <a:pt x="92393" y="496"/>
                    <a:pt x="92393" y="496"/>
                  </a:cubicBezTo>
                  <a:cubicBezTo>
                    <a:pt x="92393" y="496"/>
                    <a:pt x="92393" y="496"/>
                    <a:pt x="92393" y="496"/>
                  </a:cubicBezTo>
                  <a:lnTo>
                    <a:pt x="9525" y="496"/>
                  </a:lnTo>
                  <a:cubicBezTo>
                    <a:pt x="3810" y="-1409"/>
                    <a:pt x="0" y="2401"/>
                    <a:pt x="0" y="8116"/>
                  </a:cubicBezTo>
                  <a:lnTo>
                    <a:pt x="0" y="170041"/>
                  </a:lnTo>
                  <a:cubicBezTo>
                    <a:pt x="0" y="175756"/>
                    <a:pt x="3810" y="179566"/>
                    <a:pt x="9525" y="179566"/>
                  </a:cubicBezTo>
                  <a:lnTo>
                    <a:pt x="142875" y="179566"/>
                  </a:lnTo>
                  <a:cubicBezTo>
                    <a:pt x="148590" y="179566"/>
                    <a:pt x="152400" y="175756"/>
                    <a:pt x="152400" y="170041"/>
                  </a:cubicBezTo>
                  <a:lnTo>
                    <a:pt x="152400" y="65266"/>
                  </a:lnTo>
                  <a:cubicBezTo>
                    <a:pt x="152400" y="64313"/>
                    <a:pt x="152400" y="64313"/>
                    <a:pt x="152400" y="64313"/>
                  </a:cubicBezTo>
                  <a:close/>
                  <a:moveTo>
                    <a:pt x="38100" y="74791"/>
                  </a:moveTo>
                  <a:lnTo>
                    <a:pt x="57150" y="74791"/>
                  </a:lnTo>
                  <a:cubicBezTo>
                    <a:pt x="62865" y="74791"/>
                    <a:pt x="66675" y="78601"/>
                    <a:pt x="66675" y="84316"/>
                  </a:cubicBezTo>
                  <a:cubicBezTo>
                    <a:pt x="66675" y="90031"/>
                    <a:pt x="62865" y="93841"/>
                    <a:pt x="57150" y="93841"/>
                  </a:cubicBezTo>
                  <a:lnTo>
                    <a:pt x="38100" y="93841"/>
                  </a:lnTo>
                  <a:cubicBezTo>
                    <a:pt x="32385" y="93841"/>
                    <a:pt x="28575" y="90031"/>
                    <a:pt x="28575" y="84316"/>
                  </a:cubicBezTo>
                  <a:cubicBezTo>
                    <a:pt x="28575" y="78601"/>
                    <a:pt x="32385" y="74791"/>
                    <a:pt x="38100" y="74791"/>
                  </a:cubicBezTo>
                  <a:close/>
                  <a:moveTo>
                    <a:pt x="95250" y="131941"/>
                  </a:moveTo>
                  <a:lnTo>
                    <a:pt x="38100" y="131941"/>
                  </a:lnTo>
                  <a:cubicBezTo>
                    <a:pt x="32385" y="131941"/>
                    <a:pt x="28575" y="128131"/>
                    <a:pt x="28575" y="122416"/>
                  </a:cubicBezTo>
                  <a:cubicBezTo>
                    <a:pt x="28575" y="116701"/>
                    <a:pt x="32385" y="112891"/>
                    <a:pt x="38100" y="112891"/>
                  </a:cubicBezTo>
                  <a:lnTo>
                    <a:pt x="95250" y="112891"/>
                  </a:lnTo>
                  <a:cubicBezTo>
                    <a:pt x="100965" y="112891"/>
                    <a:pt x="104775" y="116701"/>
                    <a:pt x="104775" y="122416"/>
                  </a:cubicBezTo>
                  <a:cubicBezTo>
                    <a:pt x="104775" y="128131"/>
                    <a:pt x="100965" y="131941"/>
                    <a:pt x="95250" y="131941"/>
                  </a:cubicBezTo>
                  <a:close/>
                  <a:moveTo>
                    <a:pt x="100013" y="55741"/>
                  </a:moveTo>
                  <a:lnTo>
                    <a:pt x="100013" y="32881"/>
                  </a:lnTo>
                  <a:lnTo>
                    <a:pt x="120968" y="55741"/>
                  </a:lnTo>
                  <a:lnTo>
                    <a:pt x="100013" y="557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6" name="图形 65"/>
          <p:cNvSpPr/>
          <p:nvPr/>
        </p:nvSpPr>
        <p:spPr>
          <a:xfrm>
            <a:off x="5010527" y="5036278"/>
            <a:ext cx="342146" cy="359682"/>
          </a:xfrm>
          <a:custGeom>
            <a:avLst/>
            <a:gdLst>
              <a:gd name="connsiteX0" fmla="*/ 180975 w 190500"/>
              <a:gd name="connsiteY0" fmla="*/ 0 h 200263"/>
              <a:gd name="connsiteX1" fmla="*/ 9525 w 190500"/>
              <a:gd name="connsiteY1" fmla="*/ 0 h 200263"/>
              <a:gd name="connsiteX2" fmla="*/ 0 w 190500"/>
              <a:gd name="connsiteY2" fmla="*/ 9525 h 200263"/>
              <a:gd name="connsiteX3" fmla="*/ 0 w 190500"/>
              <a:gd name="connsiteY3" fmla="*/ 71438 h 200263"/>
              <a:gd name="connsiteX4" fmla="*/ 9525 w 190500"/>
              <a:gd name="connsiteY4" fmla="*/ 80963 h 200263"/>
              <a:gd name="connsiteX5" fmla="*/ 28575 w 190500"/>
              <a:gd name="connsiteY5" fmla="*/ 80963 h 200263"/>
              <a:gd name="connsiteX6" fmla="*/ 28575 w 190500"/>
              <a:gd name="connsiteY6" fmla="*/ 190500 h 200263"/>
              <a:gd name="connsiteX7" fmla="*/ 34290 w 190500"/>
              <a:gd name="connsiteY7" fmla="*/ 199073 h 200263"/>
              <a:gd name="connsiteX8" fmla="*/ 43815 w 190500"/>
              <a:gd name="connsiteY8" fmla="*/ 198120 h 200263"/>
              <a:gd name="connsiteX9" fmla="*/ 66675 w 190500"/>
              <a:gd name="connsiteY9" fmla="*/ 180975 h 200263"/>
              <a:gd name="connsiteX10" fmla="*/ 89535 w 190500"/>
              <a:gd name="connsiteY10" fmla="*/ 198120 h 200263"/>
              <a:gd name="connsiteX11" fmla="*/ 100965 w 190500"/>
              <a:gd name="connsiteY11" fmla="*/ 198120 h 200263"/>
              <a:gd name="connsiteX12" fmla="*/ 123825 w 190500"/>
              <a:gd name="connsiteY12" fmla="*/ 180975 h 200263"/>
              <a:gd name="connsiteX13" fmla="*/ 146685 w 190500"/>
              <a:gd name="connsiteY13" fmla="*/ 198120 h 200263"/>
              <a:gd name="connsiteX14" fmla="*/ 152400 w 190500"/>
              <a:gd name="connsiteY14" fmla="*/ 200025 h 200263"/>
              <a:gd name="connsiteX15" fmla="*/ 157163 w 190500"/>
              <a:gd name="connsiteY15" fmla="*/ 199073 h 200263"/>
              <a:gd name="connsiteX16" fmla="*/ 161925 w 190500"/>
              <a:gd name="connsiteY16" fmla="*/ 190500 h 200263"/>
              <a:gd name="connsiteX17" fmla="*/ 161925 w 190500"/>
              <a:gd name="connsiteY17" fmla="*/ 80963 h 200263"/>
              <a:gd name="connsiteX18" fmla="*/ 180975 w 190500"/>
              <a:gd name="connsiteY18" fmla="*/ 80963 h 200263"/>
              <a:gd name="connsiteX19" fmla="*/ 190500 w 190500"/>
              <a:gd name="connsiteY19" fmla="*/ 71438 h 200263"/>
              <a:gd name="connsiteX20" fmla="*/ 190500 w 190500"/>
              <a:gd name="connsiteY20" fmla="*/ 9525 h 200263"/>
              <a:gd name="connsiteX21" fmla="*/ 180975 w 190500"/>
              <a:gd name="connsiteY21" fmla="*/ 0 h 200263"/>
              <a:gd name="connsiteX22" fmla="*/ 114300 w 190500"/>
              <a:gd name="connsiteY22" fmla="*/ 114300 h 200263"/>
              <a:gd name="connsiteX23" fmla="*/ 104775 w 190500"/>
              <a:gd name="connsiteY23" fmla="*/ 114300 h 200263"/>
              <a:gd name="connsiteX24" fmla="*/ 104775 w 190500"/>
              <a:gd name="connsiteY24" fmla="*/ 123825 h 200263"/>
              <a:gd name="connsiteX25" fmla="*/ 95250 w 190500"/>
              <a:gd name="connsiteY25" fmla="*/ 133350 h 200263"/>
              <a:gd name="connsiteX26" fmla="*/ 85725 w 190500"/>
              <a:gd name="connsiteY26" fmla="*/ 123825 h 200263"/>
              <a:gd name="connsiteX27" fmla="*/ 85725 w 190500"/>
              <a:gd name="connsiteY27" fmla="*/ 114300 h 200263"/>
              <a:gd name="connsiteX28" fmla="*/ 76200 w 190500"/>
              <a:gd name="connsiteY28" fmla="*/ 114300 h 200263"/>
              <a:gd name="connsiteX29" fmla="*/ 66675 w 190500"/>
              <a:gd name="connsiteY29" fmla="*/ 104775 h 200263"/>
              <a:gd name="connsiteX30" fmla="*/ 76200 w 190500"/>
              <a:gd name="connsiteY30" fmla="*/ 95250 h 200263"/>
              <a:gd name="connsiteX31" fmla="*/ 85725 w 190500"/>
              <a:gd name="connsiteY31" fmla="*/ 95250 h 200263"/>
              <a:gd name="connsiteX32" fmla="*/ 85725 w 190500"/>
              <a:gd name="connsiteY32" fmla="*/ 85725 h 200263"/>
              <a:gd name="connsiteX33" fmla="*/ 95250 w 190500"/>
              <a:gd name="connsiteY33" fmla="*/ 76200 h 200263"/>
              <a:gd name="connsiteX34" fmla="*/ 104775 w 190500"/>
              <a:gd name="connsiteY34" fmla="*/ 85725 h 200263"/>
              <a:gd name="connsiteX35" fmla="*/ 104775 w 190500"/>
              <a:gd name="connsiteY35" fmla="*/ 95250 h 200263"/>
              <a:gd name="connsiteX36" fmla="*/ 114300 w 190500"/>
              <a:gd name="connsiteY36" fmla="*/ 95250 h 200263"/>
              <a:gd name="connsiteX37" fmla="*/ 123825 w 190500"/>
              <a:gd name="connsiteY37" fmla="*/ 104775 h 200263"/>
              <a:gd name="connsiteX38" fmla="*/ 114300 w 190500"/>
              <a:gd name="connsiteY38" fmla="*/ 114300 h 200263"/>
              <a:gd name="connsiteX39" fmla="*/ 171450 w 190500"/>
              <a:gd name="connsiteY39" fmla="*/ 61913 h 200263"/>
              <a:gd name="connsiteX40" fmla="*/ 161925 w 190500"/>
              <a:gd name="connsiteY40" fmla="*/ 61913 h 200263"/>
              <a:gd name="connsiteX41" fmla="*/ 161925 w 190500"/>
              <a:gd name="connsiteY41" fmla="*/ 38100 h 200263"/>
              <a:gd name="connsiteX42" fmla="*/ 152400 w 190500"/>
              <a:gd name="connsiteY42" fmla="*/ 28575 h 200263"/>
              <a:gd name="connsiteX43" fmla="*/ 38100 w 190500"/>
              <a:gd name="connsiteY43" fmla="*/ 28575 h 200263"/>
              <a:gd name="connsiteX44" fmla="*/ 28575 w 190500"/>
              <a:gd name="connsiteY44" fmla="*/ 38100 h 200263"/>
              <a:gd name="connsiteX45" fmla="*/ 28575 w 190500"/>
              <a:gd name="connsiteY45" fmla="*/ 61913 h 200263"/>
              <a:gd name="connsiteX46" fmla="*/ 19050 w 190500"/>
              <a:gd name="connsiteY46" fmla="*/ 61913 h 200263"/>
              <a:gd name="connsiteX47" fmla="*/ 19050 w 190500"/>
              <a:gd name="connsiteY47" fmla="*/ 19050 h 200263"/>
              <a:gd name="connsiteX48" fmla="*/ 171450 w 190500"/>
              <a:gd name="connsiteY48" fmla="*/ 19050 h 200263"/>
              <a:gd name="connsiteX49" fmla="*/ 171450 w 190500"/>
              <a:gd name="connsiteY49" fmla="*/ 61913 h 20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90500" h="200263">
                <a:moveTo>
                  <a:pt x="180975" y="0"/>
                </a:moveTo>
                <a:lnTo>
                  <a:pt x="9525" y="0"/>
                </a:lnTo>
                <a:cubicBezTo>
                  <a:pt x="3810" y="0"/>
                  <a:pt x="0" y="3810"/>
                  <a:pt x="0" y="9525"/>
                </a:cubicBezTo>
                <a:lnTo>
                  <a:pt x="0" y="71438"/>
                </a:lnTo>
                <a:cubicBezTo>
                  <a:pt x="0" y="77153"/>
                  <a:pt x="3810" y="80963"/>
                  <a:pt x="9525" y="80963"/>
                </a:cubicBezTo>
                <a:lnTo>
                  <a:pt x="28575" y="80963"/>
                </a:lnTo>
                <a:lnTo>
                  <a:pt x="28575" y="190500"/>
                </a:lnTo>
                <a:cubicBezTo>
                  <a:pt x="28575" y="194310"/>
                  <a:pt x="30480" y="197168"/>
                  <a:pt x="34290" y="199073"/>
                </a:cubicBezTo>
                <a:cubicBezTo>
                  <a:pt x="37148" y="200978"/>
                  <a:pt x="40958" y="200025"/>
                  <a:pt x="43815" y="198120"/>
                </a:cubicBezTo>
                <a:lnTo>
                  <a:pt x="66675" y="180975"/>
                </a:lnTo>
                <a:lnTo>
                  <a:pt x="89535" y="198120"/>
                </a:lnTo>
                <a:cubicBezTo>
                  <a:pt x="93345" y="200978"/>
                  <a:pt x="97155" y="200978"/>
                  <a:pt x="100965" y="198120"/>
                </a:cubicBezTo>
                <a:lnTo>
                  <a:pt x="123825" y="180975"/>
                </a:lnTo>
                <a:lnTo>
                  <a:pt x="146685" y="198120"/>
                </a:lnTo>
                <a:cubicBezTo>
                  <a:pt x="148590" y="199073"/>
                  <a:pt x="150495" y="200025"/>
                  <a:pt x="152400" y="200025"/>
                </a:cubicBezTo>
                <a:cubicBezTo>
                  <a:pt x="154305" y="200025"/>
                  <a:pt x="155258" y="200025"/>
                  <a:pt x="157163" y="199073"/>
                </a:cubicBezTo>
                <a:cubicBezTo>
                  <a:pt x="160020" y="197168"/>
                  <a:pt x="161925" y="194310"/>
                  <a:pt x="161925" y="190500"/>
                </a:cubicBezTo>
                <a:lnTo>
                  <a:pt x="161925" y="80963"/>
                </a:lnTo>
                <a:lnTo>
                  <a:pt x="180975" y="80963"/>
                </a:lnTo>
                <a:cubicBezTo>
                  <a:pt x="186690" y="80963"/>
                  <a:pt x="190500" y="77153"/>
                  <a:pt x="190500" y="71438"/>
                </a:cubicBezTo>
                <a:lnTo>
                  <a:pt x="190500" y="9525"/>
                </a:lnTo>
                <a:cubicBezTo>
                  <a:pt x="190500" y="3810"/>
                  <a:pt x="186690" y="0"/>
                  <a:pt x="180975" y="0"/>
                </a:cubicBezTo>
                <a:close/>
                <a:moveTo>
                  <a:pt x="114300" y="114300"/>
                </a:moveTo>
                <a:lnTo>
                  <a:pt x="104775" y="114300"/>
                </a:lnTo>
                <a:lnTo>
                  <a:pt x="104775" y="123825"/>
                </a:lnTo>
                <a:cubicBezTo>
                  <a:pt x="104775" y="129540"/>
                  <a:pt x="100965" y="133350"/>
                  <a:pt x="95250" y="133350"/>
                </a:cubicBezTo>
                <a:cubicBezTo>
                  <a:pt x="89535" y="133350"/>
                  <a:pt x="85725" y="129540"/>
                  <a:pt x="85725" y="123825"/>
                </a:cubicBezTo>
                <a:lnTo>
                  <a:pt x="85725" y="114300"/>
                </a:lnTo>
                <a:lnTo>
                  <a:pt x="76200" y="114300"/>
                </a:lnTo>
                <a:cubicBezTo>
                  <a:pt x="70485" y="114300"/>
                  <a:pt x="66675" y="110490"/>
                  <a:pt x="66675" y="104775"/>
                </a:cubicBezTo>
                <a:cubicBezTo>
                  <a:pt x="66675" y="99060"/>
                  <a:pt x="70485" y="95250"/>
                  <a:pt x="76200" y="95250"/>
                </a:cubicBezTo>
                <a:lnTo>
                  <a:pt x="85725" y="95250"/>
                </a:lnTo>
                <a:lnTo>
                  <a:pt x="85725" y="85725"/>
                </a:lnTo>
                <a:cubicBezTo>
                  <a:pt x="85725" y="80010"/>
                  <a:pt x="89535" y="76200"/>
                  <a:pt x="95250" y="76200"/>
                </a:cubicBezTo>
                <a:cubicBezTo>
                  <a:pt x="100965" y="76200"/>
                  <a:pt x="104775" y="80010"/>
                  <a:pt x="104775" y="85725"/>
                </a:cubicBezTo>
                <a:lnTo>
                  <a:pt x="104775" y="95250"/>
                </a:lnTo>
                <a:lnTo>
                  <a:pt x="114300" y="95250"/>
                </a:lnTo>
                <a:cubicBezTo>
                  <a:pt x="120015" y="95250"/>
                  <a:pt x="123825" y="99060"/>
                  <a:pt x="123825" y="104775"/>
                </a:cubicBezTo>
                <a:cubicBezTo>
                  <a:pt x="123825" y="110490"/>
                  <a:pt x="120015" y="114300"/>
                  <a:pt x="114300" y="114300"/>
                </a:cubicBezTo>
                <a:close/>
                <a:moveTo>
                  <a:pt x="171450" y="61913"/>
                </a:moveTo>
                <a:lnTo>
                  <a:pt x="161925" y="61913"/>
                </a:lnTo>
                <a:lnTo>
                  <a:pt x="161925" y="38100"/>
                </a:lnTo>
                <a:cubicBezTo>
                  <a:pt x="161925" y="32385"/>
                  <a:pt x="158115" y="28575"/>
                  <a:pt x="152400" y="28575"/>
                </a:cubicBezTo>
                <a:lnTo>
                  <a:pt x="38100" y="28575"/>
                </a:lnTo>
                <a:cubicBezTo>
                  <a:pt x="32385" y="28575"/>
                  <a:pt x="28575" y="32385"/>
                  <a:pt x="28575" y="38100"/>
                </a:cubicBezTo>
                <a:lnTo>
                  <a:pt x="28575" y="61913"/>
                </a:lnTo>
                <a:lnTo>
                  <a:pt x="19050" y="61913"/>
                </a:lnTo>
                <a:lnTo>
                  <a:pt x="19050" y="19050"/>
                </a:lnTo>
                <a:lnTo>
                  <a:pt x="171450" y="19050"/>
                </a:lnTo>
                <a:lnTo>
                  <a:pt x="171450" y="6191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77" name="图形 68"/>
          <p:cNvSpPr/>
          <p:nvPr/>
        </p:nvSpPr>
        <p:spPr>
          <a:xfrm>
            <a:off x="6866304" y="5040002"/>
            <a:ext cx="288192" cy="352234"/>
          </a:xfrm>
          <a:custGeom>
            <a:avLst/>
            <a:gdLst>
              <a:gd name="connsiteX0" fmla="*/ 169545 w 171450"/>
              <a:gd name="connsiteY0" fmla="*/ 53340 h 209550"/>
              <a:gd name="connsiteX1" fmla="*/ 126683 w 171450"/>
              <a:gd name="connsiteY1" fmla="*/ 2858 h 209550"/>
              <a:gd name="connsiteX2" fmla="*/ 119063 w 171450"/>
              <a:gd name="connsiteY2" fmla="*/ 0 h 209550"/>
              <a:gd name="connsiteX3" fmla="*/ 9525 w 171450"/>
              <a:gd name="connsiteY3" fmla="*/ 0 h 209550"/>
              <a:gd name="connsiteX4" fmla="*/ 0 w 171450"/>
              <a:gd name="connsiteY4" fmla="*/ 9525 h 209550"/>
              <a:gd name="connsiteX5" fmla="*/ 0 w 171450"/>
              <a:gd name="connsiteY5" fmla="*/ 200025 h 209550"/>
              <a:gd name="connsiteX6" fmla="*/ 9525 w 171450"/>
              <a:gd name="connsiteY6" fmla="*/ 209550 h 209550"/>
              <a:gd name="connsiteX7" fmla="*/ 161925 w 171450"/>
              <a:gd name="connsiteY7" fmla="*/ 209550 h 209550"/>
              <a:gd name="connsiteX8" fmla="*/ 171450 w 171450"/>
              <a:gd name="connsiteY8" fmla="*/ 200025 h 209550"/>
              <a:gd name="connsiteX9" fmla="*/ 171450 w 171450"/>
              <a:gd name="connsiteY9" fmla="*/ 60008 h 209550"/>
              <a:gd name="connsiteX10" fmla="*/ 169545 w 171450"/>
              <a:gd name="connsiteY10" fmla="*/ 53340 h 209550"/>
              <a:gd name="connsiteX11" fmla="*/ 141923 w 171450"/>
              <a:gd name="connsiteY11" fmla="*/ 104775 h 209550"/>
              <a:gd name="connsiteX12" fmla="*/ 120015 w 171450"/>
              <a:gd name="connsiteY12" fmla="*/ 124778 h 209550"/>
              <a:gd name="connsiteX13" fmla="*/ 125730 w 171450"/>
              <a:gd name="connsiteY13" fmla="*/ 154305 h 209550"/>
              <a:gd name="connsiteX14" fmla="*/ 121920 w 171450"/>
              <a:gd name="connsiteY14" fmla="*/ 163830 h 209550"/>
              <a:gd name="connsiteX15" fmla="*/ 116205 w 171450"/>
              <a:gd name="connsiteY15" fmla="*/ 165735 h 209550"/>
              <a:gd name="connsiteX16" fmla="*/ 111443 w 171450"/>
              <a:gd name="connsiteY16" fmla="*/ 164783 h 209550"/>
              <a:gd name="connsiteX17" fmla="*/ 85725 w 171450"/>
              <a:gd name="connsiteY17" fmla="*/ 150495 h 209550"/>
              <a:gd name="connsiteX18" fmla="*/ 60008 w 171450"/>
              <a:gd name="connsiteY18" fmla="*/ 164783 h 209550"/>
              <a:gd name="connsiteX19" fmla="*/ 49530 w 171450"/>
              <a:gd name="connsiteY19" fmla="*/ 163830 h 209550"/>
              <a:gd name="connsiteX20" fmla="*/ 45720 w 171450"/>
              <a:gd name="connsiteY20" fmla="*/ 154305 h 209550"/>
              <a:gd name="connsiteX21" fmla="*/ 51435 w 171450"/>
              <a:gd name="connsiteY21" fmla="*/ 124778 h 209550"/>
              <a:gd name="connsiteX22" fmla="*/ 29528 w 171450"/>
              <a:gd name="connsiteY22" fmla="*/ 104775 h 209550"/>
              <a:gd name="connsiteX23" fmla="*/ 26670 w 171450"/>
              <a:gd name="connsiteY23" fmla="*/ 95250 h 209550"/>
              <a:gd name="connsiteX24" fmla="*/ 34290 w 171450"/>
              <a:gd name="connsiteY24" fmla="*/ 88583 h 209550"/>
              <a:gd name="connsiteX25" fmla="*/ 63818 w 171450"/>
              <a:gd name="connsiteY25" fmla="*/ 84773 h 209550"/>
              <a:gd name="connsiteX26" fmla="*/ 76200 w 171450"/>
              <a:gd name="connsiteY26" fmla="*/ 57150 h 209550"/>
              <a:gd name="connsiteX27" fmla="*/ 85725 w 171450"/>
              <a:gd name="connsiteY27" fmla="*/ 52388 h 209550"/>
              <a:gd name="connsiteX28" fmla="*/ 94298 w 171450"/>
              <a:gd name="connsiteY28" fmla="*/ 58103 h 209550"/>
              <a:gd name="connsiteX29" fmla="*/ 106680 w 171450"/>
              <a:gd name="connsiteY29" fmla="*/ 85725 h 209550"/>
              <a:gd name="connsiteX30" fmla="*/ 136208 w 171450"/>
              <a:gd name="connsiteY30" fmla="*/ 89535 h 209550"/>
              <a:gd name="connsiteX31" fmla="*/ 143828 w 171450"/>
              <a:gd name="connsiteY31" fmla="*/ 96203 h 209550"/>
              <a:gd name="connsiteX32" fmla="*/ 141923 w 171450"/>
              <a:gd name="connsiteY32" fmla="*/ 104775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1450" h="209550">
                <a:moveTo>
                  <a:pt x="169545" y="53340"/>
                </a:moveTo>
                <a:lnTo>
                  <a:pt x="126683" y="2858"/>
                </a:lnTo>
                <a:cubicBezTo>
                  <a:pt x="124778" y="953"/>
                  <a:pt x="121920" y="0"/>
                  <a:pt x="119063" y="0"/>
                </a:cubicBezTo>
                <a:lnTo>
                  <a:pt x="9525" y="0"/>
                </a:lnTo>
                <a:cubicBezTo>
                  <a:pt x="3810" y="0"/>
                  <a:pt x="0" y="3810"/>
                  <a:pt x="0" y="9525"/>
                </a:cubicBezTo>
                <a:lnTo>
                  <a:pt x="0" y="200025"/>
                </a:lnTo>
                <a:cubicBezTo>
                  <a:pt x="0" y="205740"/>
                  <a:pt x="3810" y="209550"/>
                  <a:pt x="9525" y="209550"/>
                </a:cubicBezTo>
                <a:lnTo>
                  <a:pt x="161925" y="209550"/>
                </a:lnTo>
                <a:cubicBezTo>
                  <a:pt x="167640" y="209550"/>
                  <a:pt x="171450" y="205740"/>
                  <a:pt x="171450" y="200025"/>
                </a:cubicBezTo>
                <a:lnTo>
                  <a:pt x="171450" y="60008"/>
                </a:lnTo>
                <a:cubicBezTo>
                  <a:pt x="171450" y="57150"/>
                  <a:pt x="170498" y="55245"/>
                  <a:pt x="169545" y="53340"/>
                </a:cubicBezTo>
                <a:close/>
                <a:moveTo>
                  <a:pt x="141923" y="104775"/>
                </a:moveTo>
                <a:lnTo>
                  <a:pt x="120015" y="124778"/>
                </a:lnTo>
                <a:lnTo>
                  <a:pt x="125730" y="154305"/>
                </a:lnTo>
                <a:cubicBezTo>
                  <a:pt x="126683" y="158115"/>
                  <a:pt x="124778" y="161925"/>
                  <a:pt x="121920" y="163830"/>
                </a:cubicBezTo>
                <a:cubicBezTo>
                  <a:pt x="120015" y="164783"/>
                  <a:pt x="118110" y="165735"/>
                  <a:pt x="116205" y="165735"/>
                </a:cubicBezTo>
                <a:cubicBezTo>
                  <a:pt x="114300" y="165735"/>
                  <a:pt x="113348" y="165735"/>
                  <a:pt x="111443" y="164783"/>
                </a:cubicBezTo>
                <a:lnTo>
                  <a:pt x="85725" y="150495"/>
                </a:lnTo>
                <a:lnTo>
                  <a:pt x="60008" y="164783"/>
                </a:lnTo>
                <a:cubicBezTo>
                  <a:pt x="57150" y="166688"/>
                  <a:pt x="52388" y="166688"/>
                  <a:pt x="49530" y="163830"/>
                </a:cubicBezTo>
                <a:cubicBezTo>
                  <a:pt x="46673" y="161925"/>
                  <a:pt x="44768" y="158115"/>
                  <a:pt x="45720" y="154305"/>
                </a:cubicBezTo>
                <a:lnTo>
                  <a:pt x="51435" y="124778"/>
                </a:lnTo>
                <a:lnTo>
                  <a:pt x="29528" y="104775"/>
                </a:lnTo>
                <a:cubicBezTo>
                  <a:pt x="26670" y="101918"/>
                  <a:pt x="25718" y="98108"/>
                  <a:pt x="26670" y="95250"/>
                </a:cubicBezTo>
                <a:cubicBezTo>
                  <a:pt x="27623" y="91440"/>
                  <a:pt x="30480" y="89535"/>
                  <a:pt x="34290" y="88583"/>
                </a:cubicBezTo>
                <a:lnTo>
                  <a:pt x="63818" y="84773"/>
                </a:lnTo>
                <a:lnTo>
                  <a:pt x="76200" y="57150"/>
                </a:lnTo>
                <a:cubicBezTo>
                  <a:pt x="79058" y="54293"/>
                  <a:pt x="81915" y="52388"/>
                  <a:pt x="85725" y="52388"/>
                </a:cubicBezTo>
                <a:cubicBezTo>
                  <a:pt x="89535" y="52388"/>
                  <a:pt x="92393" y="54293"/>
                  <a:pt x="94298" y="58103"/>
                </a:cubicBezTo>
                <a:lnTo>
                  <a:pt x="106680" y="85725"/>
                </a:lnTo>
                <a:lnTo>
                  <a:pt x="136208" y="89535"/>
                </a:lnTo>
                <a:cubicBezTo>
                  <a:pt x="140018" y="89535"/>
                  <a:pt x="142875" y="92393"/>
                  <a:pt x="143828" y="96203"/>
                </a:cubicBezTo>
                <a:cubicBezTo>
                  <a:pt x="144780" y="100013"/>
                  <a:pt x="144780" y="102870"/>
                  <a:pt x="141923" y="104775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1" name="文本框 80"/>
          <p:cNvSpPr txBox="1"/>
          <p:nvPr/>
        </p:nvSpPr>
        <p:spPr>
          <a:xfrm>
            <a:off x="1323769" y="4919249"/>
            <a:ext cx="1999265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体系化服务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82" name="矩形 81"/>
          <p:cNvSpPr/>
          <p:nvPr/>
        </p:nvSpPr>
        <p:spPr>
          <a:xfrm>
            <a:off x="1323769" y="5522678"/>
            <a:ext cx="360000" cy="46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83" name="文本框 82"/>
          <p:cNvSpPr txBox="1"/>
          <p:nvPr/>
        </p:nvSpPr>
        <p:spPr>
          <a:xfrm>
            <a:off x="1323769" y="5280981"/>
            <a:ext cx="1636666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000" dirty="0"/>
              <a:t>WRITE YOUR TITLE HERE</a:t>
            </a:r>
            <a:endParaRPr lang="zh-CN" altLang="en-US" sz="1000" dirty="0"/>
          </a:p>
        </p:txBody>
      </p:sp>
      <p:sp>
        <p:nvSpPr>
          <p:cNvPr id="84" name="文本框 83"/>
          <p:cNvSpPr txBox="1"/>
          <p:nvPr/>
        </p:nvSpPr>
        <p:spPr>
          <a:xfrm>
            <a:off x="698616" y="4893082"/>
            <a:ext cx="716527" cy="52431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02.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1359308" y="5701019"/>
            <a:ext cx="2633474" cy="18594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针对企业咨询进行体系化的服务</a:t>
            </a:r>
            <a:endParaRPr lang="zh-CN" altLang="en-US" sz="1000" dirty="0"/>
          </a:p>
        </p:txBody>
      </p:sp>
      <p:sp>
        <p:nvSpPr>
          <p:cNvPr id="87" name="文本框 86"/>
          <p:cNvSpPr txBox="1"/>
          <p:nvPr/>
        </p:nvSpPr>
        <p:spPr>
          <a:xfrm>
            <a:off x="8836398" y="3457020"/>
            <a:ext cx="1999265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个性化定制内容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8836398" y="4060449"/>
            <a:ext cx="360000" cy="46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89" name="文本框 88"/>
          <p:cNvSpPr txBox="1"/>
          <p:nvPr/>
        </p:nvSpPr>
        <p:spPr>
          <a:xfrm>
            <a:off x="8836398" y="3818752"/>
            <a:ext cx="1636666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000" dirty="0"/>
              <a:t>WRITE YOUR TITLE HERE</a:t>
            </a:r>
            <a:endParaRPr lang="zh-CN" altLang="en-US" sz="1000" dirty="0"/>
          </a:p>
        </p:txBody>
      </p:sp>
      <p:sp>
        <p:nvSpPr>
          <p:cNvPr id="90" name="文本框 89"/>
          <p:cNvSpPr txBox="1"/>
          <p:nvPr/>
        </p:nvSpPr>
        <p:spPr>
          <a:xfrm>
            <a:off x="8211245" y="3430853"/>
            <a:ext cx="716527" cy="52431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04.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8871937" y="4238790"/>
            <a:ext cx="2633474" cy="18594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对一些特殊客户指定定制化服务</a:t>
            </a:r>
            <a:endParaRPr lang="zh-CN" altLang="en-US" sz="1000" dirty="0"/>
          </a:p>
        </p:txBody>
      </p:sp>
      <p:sp>
        <p:nvSpPr>
          <p:cNvPr id="93" name="文本框 92"/>
          <p:cNvSpPr txBox="1"/>
          <p:nvPr/>
        </p:nvSpPr>
        <p:spPr>
          <a:xfrm>
            <a:off x="8836398" y="4919249"/>
            <a:ext cx="1999265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全新服务模式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94" name="矩形 93"/>
          <p:cNvSpPr/>
          <p:nvPr/>
        </p:nvSpPr>
        <p:spPr>
          <a:xfrm>
            <a:off x="8836398" y="5522678"/>
            <a:ext cx="360000" cy="46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95" name="文本框 94"/>
          <p:cNvSpPr txBox="1"/>
          <p:nvPr/>
        </p:nvSpPr>
        <p:spPr>
          <a:xfrm>
            <a:off x="8836398" y="5280981"/>
            <a:ext cx="1636666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000" dirty="0"/>
              <a:t>WRITE YOUR TITLE HERE</a:t>
            </a:r>
            <a:endParaRPr lang="zh-CN" altLang="en-US" sz="1000" dirty="0"/>
          </a:p>
        </p:txBody>
      </p:sp>
      <p:sp>
        <p:nvSpPr>
          <p:cNvPr id="96" name="文本框 95"/>
          <p:cNvSpPr txBox="1"/>
          <p:nvPr/>
        </p:nvSpPr>
        <p:spPr>
          <a:xfrm>
            <a:off x="8211245" y="4893082"/>
            <a:ext cx="716527" cy="52431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05.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8871937" y="5701019"/>
            <a:ext cx="2633474" cy="18594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研发新的服务模式，保证企业活力</a:t>
            </a:r>
            <a:endParaRPr lang="zh-CN" altLang="en-US" sz="1000" dirty="0"/>
          </a:p>
        </p:txBody>
      </p:sp>
      <p:sp>
        <p:nvSpPr>
          <p:cNvPr id="99" name="文本框 98"/>
          <p:cNvSpPr txBox="1"/>
          <p:nvPr/>
        </p:nvSpPr>
        <p:spPr>
          <a:xfrm>
            <a:off x="8836398" y="1994185"/>
            <a:ext cx="1999265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精尖管理团队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8836398" y="2597614"/>
            <a:ext cx="360000" cy="46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/>
          </a:p>
        </p:txBody>
      </p:sp>
      <p:sp>
        <p:nvSpPr>
          <p:cNvPr id="101" name="文本框 100"/>
          <p:cNvSpPr txBox="1"/>
          <p:nvPr/>
        </p:nvSpPr>
        <p:spPr>
          <a:xfrm>
            <a:off x="8836398" y="2355917"/>
            <a:ext cx="1636666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000" dirty="0"/>
              <a:t>WRITE YOUR TITLE HERE</a:t>
            </a:r>
            <a:endParaRPr lang="zh-CN" altLang="en-US" sz="1000" dirty="0"/>
          </a:p>
        </p:txBody>
      </p:sp>
      <p:sp>
        <p:nvSpPr>
          <p:cNvPr id="102" name="文本框 101"/>
          <p:cNvSpPr txBox="1"/>
          <p:nvPr/>
        </p:nvSpPr>
        <p:spPr>
          <a:xfrm>
            <a:off x="8211245" y="1968018"/>
            <a:ext cx="716527" cy="524311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800" dirty="0">
                <a:solidFill>
                  <a:schemeClr val="accent1"/>
                </a:solidFill>
                <a:latin typeface="+mj-ea"/>
                <a:ea typeface="+mj-ea"/>
              </a:rPr>
              <a:t>03.</a:t>
            </a:r>
            <a:endParaRPr lang="en-US" altLang="zh-CN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03" name="文本框 102"/>
          <p:cNvSpPr txBox="1"/>
          <p:nvPr/>
        </p:nvSpPr>
        <p:spPr>
          <a:xfrm>
            <a:off x="8871937" y="2775955"/>
            <a:ext cx="2633474" cy="185948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提高企业内部的员工队伍质量</a:t>
            </a:r>
            <a:endParaRPr lang="zh-CN" altLang="en-US" sz="1000" dirty="0"/>
          </a:p>
        </p:txBody>
      </p:sp>
      <p:sp>
        <p:nvSpPr>
          <p:cNvPr id="104" name="文本框 103"/>
          <p:cNvSpPr txBox="1"/>
          <p:nvPr/>
        </p:nvSpPr>
        <p:spPr>
          <a:xfrm>
            <a:off x="660400" y="1921493"/>
            <a:ext cx="1538883" cy="92955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latin typeface="+mj-ea"/>
                <a:ea typeface="+mj-ea"/>
              </a:rPr>
              <a:t>企业发展</a:t>
            </a:r>
            <a:endParaRPr lang="en-US" altLang="zh-CN" sz="2400" dirty="0"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+mj-ea"/>
                <a:ea typeface="+mj-ea"/>
              </a:rPr>
              <a:t>的未来目标</a:t>
            </a:r>
            <a:endParaRPr lang="en-US" altLang="zh-CN" sz="2400" dirty="0">
              <a:latin typeface="+mj-ea"/>
              <a:ea typeface="+mj-ea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660400" y="3007736"/>
            <a:ext cx="2089728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5843984" y="3501326"/>
            <a:ext cx="504072" cy="504072"/>
          </a:xfrm>
          <a:prstGeom prst="rect">
            <a:avLst/>
          </a:prstGeom>
          <a:effectLst>
            <a:outerShdw blurRad="101600" sx="102000" sy="102000" algn="ctr" rotWithShape="0">
              <a:prstClr val="black">
                <a:alpha val="10000"/>
              </a:prstClr>
            </a:outerShdw>
          </a:effectLst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39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06713" y="868689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企业的未来展望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6713" y="1320846"/>
            <a:ext cx="2826415" cy="27699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ENTERPRISE'S FUTURE OUTLOOK</a:t>
            </a:r>
            <a:endParaRPr lang="zh-CN" altLang="en-US" sz="1200" dirty="0"/>
          </a:p>
        </p:txBody>
      </p:sp>
      <p:sp>
        <p:nvSpPr>
          <p:cNvPr id="8" name="圆: 空心 7"/>
          <p:cNvSpPr/>
          <p:nvPr/>
        </p:nvSpPr>
        <p:spPr>
          <a:xfrm>
            <a:off x="3218355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720674" y="773439"/>
            <a:ext cx="186461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FOUR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660400" y="2250847"/>
            <a:ext cx="1846659" cy="44941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latin typeface="+mj-ea"/>
                <a:ea typeface="+mj-ea"/>
              </a:rPr>
              <a:t>行业前景分析</a:t>
            </a:r>
            <a:endParaRPr lang="en-US" altLang="zh-CN" sz="2400" dirty="0">
              <a:latin typeface="+mj-ea"/>
              <a:ea typeface="+mj-ea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601074" y="3207702"/>
            <a:ext cx="3253376" cy="47833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分析一下现在的行业前景，依据此项分析可以进一步讲述公司的发展规划</a:t>
            </a:r>
            <a:endParaRPr lang="zh-CN" altLang="en-US" sz="1000" dirty="0"/>
          </a:p>
        </p:txBody>
      </p:sp>
      <p:sp>
        <p:nvSpPr>
          <p:cNvPr id="81" name="矩形 80"/>
          <p:cNvSpPr/>
          <p:nvPr/>
        </p:nvSpPr>
        <p:spPr>
          <a:xfrm>
            <a:off x="660400" y="3056692"/>
            <a:ext cx="2089728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660400" y="4158425"/>
            <a:ext cx="10858749" cy="1975675"/>
            <a:chOff x="1377951" y="4108886"/>
            <a:chExt cx="10141198" cy="1835150"/>
          </a:xfrm>
        </p:grpSpPr>
        <p:sp>
          <p:nvSpPr>
            <p:cNvPr id="15" name="矩形 14"/>
            <p:cNvSpPr/>
            <p:nvPr/>
          </p:nvSpPr>
          <p:spPr>
            <a:xfrm>
              <a:off x="1377951" y="4108886"/>
              <a:ext cx="3302000" cy="1835150"/>
            </a:xfrm>
            <a:prstGeom prst="rect">
              <a:avLst/>
            </a:prstGeom>
            <a:blipFill>
              <a:blip r:embed="rId1">
                <a:extLst>
                  <a:ext uri="{BEBA8EAE-BF5A-486C-A8C5-ECC9F3942E4B}">
                    <a14:imgProps xmlns:a14="http://schemas.microsoft.com/office/drawing/2010/main">
                      <a14:imgLayer r:embed="rId2">
                        <a14:imgEffect>
                          <a14:brightnessContrast bright="11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t="-9977" b="-9977"/>
              </a:stretch>
            </a:blip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>
              <a:off x="4797550" y="4108886"/>
              <a:ext cx="3302000" cy="1835150"/>
            </a:xfrm>
            <a:prstGeom prst="rect">
              <a:avLst/>
            </a:prstGeom>
            <a:blipFill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1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b="-124914"/>
              </a:stretch>
            </a:blipFill>
            <a:ln w="63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矩形 82"/>
            <p:cNvSpPr/>
            <p:nvPr/>
          </p:nvSpPr>
          <p:spPr>
            <a:xfrm>
              <a:off x="8217149" y="4108886"/>
              <a:ext cx="3302000" cy="1835150"/>
            </a:xfrm>
            <a:prstGeom prst="rect">
              <a:avLst/>
            </a:prstGeom>
            <a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10000"/>
                        </a14:imgEffect>
                      </a14:imgLayer>
                    </a14:imgProps>
                  </a:ext>
                </a:extLst>
              </a:blip>
              <a:srcRect/>
              <a:stretch>
                <a:fillRect l="-13442" t="-14211" r="-15105" b="-15893"/>
              </a:stretch>
            </a:blipFill>
            <a:ln w="6350"/>
            <a:effectLst>
              <a:outerShdw blurRad="63500" sx="102000" sy="102000" algn="ctr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621739" y="1945679"/>
            <a:ext cx="914400" cy="914400"/>
            <a:chOff x="5638800" y="2043113"/>
            <a:chExt cx="914400" cy="914400"/>
          </a:xfrm>
          <a:effectLst/>
        </p:grpSpPr>
        <p:sp>
          <p:nvSpPr>
            <p:cNvPr id="86" name="椭圆 85"/>
            <p:cNvSpPr/>
            <p:nvPr/>
          </p:nvSpPr>
          <p:spPr>
            <a:xfrm>
              <a:off x="5638800" y="2043113"/>
              <a:ext cx="914400" cy="914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9" name="组合 88"/>
            <p:cNvGrpSpPr/>
            <p:nvPr/>
          </p:nvGrpSpPr>
          <p:grpSpPr>
            <a:xfrm>
              <a:off x="5951220" y="2369595"/>
              <a:ext cx="289560" cy="261436"/>
              <a:chOff x="5303236" y="2320429"/>
              <a:chExt cx="472220" cy="426357"/>
            </a:xfrm>
            <a:gradFill>
              <a:gsLst>
                <a:gs pos="0">
                  <a:schemeClr val="bg1"/>
                </a:gs>
                <a:gs pos="100000">
                  <a:schemeClr val="bg1">
                    <a:alpha val="42000"/>
                  </a:schemeClr>
                </a:gs>
              </a:gsLst>
              <a:lin ang="5400000" scaled="1"/>
            </a:gradFill>
          </p:grpSpPr>
          <p:sp>
            <p:nvSpPr>
              <p:cNvPr id="90" name="任意多边形: 形状 89"/>
              <p:cNvSpPr/>
              <p:nvPr/>
            </p:nvSpPr>
            <p:spPr>
              <a:xfrm>
                <a:off x="5303236" y="2416045"/>
                <a:ext cx="63987" cy="236086"/>
              </a:xfrm>
              <a:custGeom>
                <a:avLst/>
                <a:gdLst>
                  <a:gd name="connsiteX0" fmla="*/ 38172 w 63987"/>
                  <a:gd name="connsiteY0" fmla="*/ 8055 h 236086"/>
                  <a:gd name="connsiteX1" fmla="*/ 8055 w 63987"/>
                  <a:gd name="connsiteY1" fmla="*/ 3752 h 236086"/>
                  <a:gd name="connsiteX2" fmla="*/ 3752 w 63987"/>
                  <a:gd name="connsiteY2" fmla="*/ 33870 h 236086"/>
                  <a:gd name="connsiteX3" fmla="*/ 20962 w 63987"/>
                  <a:gd name="connsiteY3" fmla="*/ 117768 h 236086"/>
                  <a:gd name="connsiteX4" fmla="*/ 3752 w 63987"/>
                  <a:gd name="connsiteY4" fmla="*/ 201667 h 236086"/>
                  <a:gd name="connsiteX5" fmla="*/ 8055 w 63987"/>
                  <a:gd name="connsiteY5" fmla="*/ 231784 h 236086"/>
                  <a:gd name="connsiteX6" fmla="*/ 20962 w 63987"/>
                  <a:gd name="connsiteY6" fmla="*/ 236086 h 236086"/>
                  <a:gd name="connsiteX7" fmla="*/ 38172 w 63987"/>
                  <a:gd name="connsiteY7" fmla="*/ 227481 h 236086"/>
                  <a:gd name="connsiteX8" fmla="*/ 63987 w 63987"/>
                  <a:gd name="connsiteY8" fmla="*/ 117768 h 236086"/>
                  <a:gd name="connsiteX9" fmla="*/ 38172 w 63987"/>
                  <a:gd name="connsiteY9" fmla="*/ 8055 h 236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3987" h="236086">
                    <a:moveTo>
                      <a:pt x="38172" y="8055"/>
                    </a:moveTo>
                    <a:cubicBezTo>
                      <a:pt x="31719" y="-550"/>
                      <a:pt x="16660" y="-2701"/>
                      <a:pt x="8055" y="3752"/>
                    </a:cubicBezTo>
                    <a:cubicBezTo>
                      <a:pt x="-550" y="10206"/>
                      <a:pt x="-2701" y="25265"/>
                      <a:pt x="3752" y="33870"/>
                    </a:cubicBezTo>
                    <a:cubicBezTo>
                      <a:pt x="14509" y="46777"/>
                      <a:pt x="20962" y="81197"/>
                      <a:pt x="20962" y="117768"/>
                    </a:cubicBezTo>
                    <a:cubicBezTo>
                      <a:pt x="20962" y="154339"/>
                      <a:pt x="14509" y="188759"/>
                      <a:pt x="3752" y="201667"/>
                    </a:cubicBezTo>
                    <a:cubicBezTo>
                      <a:pt x="-2701" y="210272"/>
                      <a:pt x="-550" y="225330"/>
                      <a:pt x="8055" y="231784"/>
                    </a:cubicBezTo>
                    <a:cubicBezTo>
                      <a:pt x="12357" y="233935"/>
                      <a:pt x="16660" y="236086"/>
                      <a:pt x="20962" y="236086"/>
                    </a:cubicBezTo>
                    <a:cubicBezTo>
                      <a:pt x="27416" y="236086"/>
                      <a:pt x="33870" y="233935"/>
                      <a:pt x="38172" y="227481"/>
                    </a:cubicBezTo>
                    <a:cubicBezTo>
                      <a:pt x="61836" y="197364"/>
                      <a:pt x="63987" y="141432"/>
                      <a:pt x="63987" y="117768"/>
                    </a:cubicBezTo>
                    <a:cubicBezTo>
                      <a:pt x="63987" y="94105"/>
                      <a:pt x="61836" y="38172"/>
                      <a:pt x="38172" y="8055"/>
                    </a:cubicBezTo>
                    <a:close/>
                  </a:path>
                </a:pathLst>
              </a:custGeom>
              <a:grpFill/>
              <a:ln w="212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1" name="任意多边形: 形状 90"/>
              <p:cNvSpPr/>
              <p:nvPr/>
            </p:nvSpPr>
            <p:spPr>
              <a:xfrm>
                <a:off x="5354315" y="2320429"/>
                <a:ext cx="370014" cy="426357"/>
              </a:xfrm>
              <a:custGeom>
                <a:avLst/>
                <a:gdLst>
                  <a:gd name="connsiteX0" fmla="*/ 335594 w 370014"/>
                  <a:gd name="connsiteY0" fmla="*/ 213385 h 426357"/>
                  <a:gd name="connsiteX1" fmla="*/ 367863 w 370014"/>
                  <a:gd name="connsiteY1" fmla="*/ 56344 h 426357"/>
                  <a:gd name="connsiteX2" fmla="*/ 361409 w 370014"/>
                  <a:gd name="connsiteY2" fmla="*/ 17622 h 426357"/>
                  <a:gd name="connsiteX3" fmla="*/ 326989 w 370014"/>
                  <a:gd name="connsiteY3" fmla="*/ 412 h 426357"/>
                  <a:gd name="connsiteX4" fmla="*/ 43025 w 370014"/>
                  <a:gd name="connsiteY4" fmla="*/ 412 h 426357"/>
                  <a:gd name="connsiteX5" fmla="*/ 8605 w 370014"/>
                  <a:gd name="connsiteY5" fmla="*/ 15471 h 426357"/>
                  <a:gd name="connsiteX6" fmla="*/ 2151 w 370014"/>
                  <a:gd name="connsiteY6" fmla="*/ 56344 h 426357"/>
                  <a:gd name="connsiteX7" fmla="*/ 34420 w 370014"/>
                  <a:gd name="connsiteY7" fmla="*/ 213385 h 426357"/>
                  <a:gd name="connsiteX8" fmla="*/ 2151 w 370014"/>
                  <a:gd name="connsiteY8" fmla="*/ 370425 h 426357"/>
                  <a:gd name="connsiteX9" fmla="*/ 8605 w 370014"/>
                  <a:gd name="connsiteY9" fmla="*/ 409148 h 426357"/>
                  <a:gd name="connsiteX10" fmla="*/ 43025 w 370014"/>
                  <a:gd name="connsiteY10" fmla="*/ 426358 h 426357"/>
                  <a:gd name="connsiteX11" fmla="*/ 324838 w 370014"/>
                  <a:gd name="connsiteY11" fmla="*/ 426358 h 426357"/>
                  <a:gd name="connsiteX12" fmla="*/ 359258 w 370014"/>
                  <a:gd name="connsiteY12" fmla="*/ 409148 h 426357"/>
                  <a:gd name="connsiteX13" fmla="*/ 365712 w 370014"/>
                  <a:gd name="connsiteY13" fmla="*/ 370425 h 426357"/>
                  <a:gd name="connsiteX14" fmla="*/ 335594 w 370014"/>
                  <a:gd name="connsiteY14" fmla="*/ 213385 h 426357"/>
                  <a:gd name="connsiteX15" fmla="*/ 163495 w 370014"/>
                  <a:gd name="connsiteY15" fmla="*/ 320947 h 426357"/>
                  <a:gd name="connsiteX16" fmla="*/ 120470 w 370014"/>
                  <a:gd name="connsiteY16" fmla="*/ 320947 h 426357"/>
                  <a:gd name="connsiteX17" fmla="*/ 98957 w 370014"/>
                  <a:gd name="connsiteY17" fmla="*/ 299435 h 426357"/>
                  <a:gd name="connsiteX18" fmla="*/ 120470 w 370014"/>
                  <a:gd name="connsiteY18" fmla="*/ 277922 h 426357"/>
                  <a:gd name="connsiteX19" fmla="*/ 163495 w 370014"/>
                  <a:gd name="connsiteY19" fmla="*/ 277922 h 426357"/>
                  <a:gd name="connsiteX20" fmla="*/ 185007 w 370014"/>
                  <a:gd name="connsiteY20" fmla="*/ 299435 h 426357"/>
                  <a:gd name="connsiteX21" fmla="*/ 163495 w 370014"/>
                  <a:gd name="connsiteY21" fmla="*/ 320947 h 426357"/>
                  <a:gd name="connsiteX22" fmla="*/ 249544 w 370014"/>
                  <a:gd name="connsiteY22" fmla="*/ 234897 h 426357"/>
                  <a:gd name="connsiteX23" fmla="*/ 120470 w 370014"/>
                  <a:gd name="connsiteY23" fmla="*/ 234897 h 426357"/>
                  <a:gd name="connsiteX24" fmla="*/ 98957 w 370014"/>
                  <a:gd name="connsiteY24" fmla="*/ 213385 h 426357"/>
                  <a:gd name="connsiteX25" fmla="*/ 120470 w 370014"/>
                  <a:gd name="connsiteY25" fmla="*/ 191873 h 426357"/>
                  <a:gd name="connsiteX26" fmla="*/ 249544 w 370014"/>
                  <a:gd name="connsiteY26" fmla="*/ 191873 h 426357"/>
                  <a:gd name="connsiteX27" fmla="*/ 271057 w 370014"/>
                  <a:gd name="connsiteY27" fmla="*/ 213385 h 426357"/>
                  <a:gd name="connsiteX28" fmla="*/ 249544 w 370014"/>
                  <a:gd name="connsiteY28" fmla="*/ 234897 h 426357"/>
                  <a:gd name="connsiteX29" fmla="*/ 249544 w 370014"/>
                  <a:gd name="connsiteY29" fmla="*/ 144545 h 426357"/>
                  <a:gd name="connsiteX30" fmla="*/ 120470 w 370014"/>
                  <a:gd name="connsiteY30" fmla="*/ 144545 h 426357"/>
                  <a:gd name="connsiteX31" fmla="*/ 98957 w 370014"/>
                  <a:gd name="connsiteY31" fmla="*/ 123033 h 426357"/>
                  <a:gd name="connsiteX32" fmla="*/ 120470 w 370014"/>
                  <a:gd name="connsiteY32" fmla="*/ 101520 h 426357"/>
                  <a:gd name="connsiteX33" fmla="*/ 249544 w 370014"/>
                  <a:gd name="connsiteY33" fmla="*/ 101520 h 426357"/>
                  <a:gd name="connsiteX34" fmla="*/ 271057 w 370014"/>
                  <a:gd name="connsiteY34" fmla="*/ 123033 h 426357"/>
                  <a:gd name="connsiteX35" fmla="*/ 249544 w 370014"/>
                  <a:gd name="connsiteY35" fmla="*/ 144545 h 426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70014" h="426357">
                    <a:moveTo>
                      <a:pt x="335594" y="213385"/>
                    </a:moveTo>
                    <a:cubicBezTo>
                      <a:pt x="335594" y="163906"/>
                      <a:pt x="354956" y="92916"/>
                      <a:pt x="367863" y="56344"/>
                    </a:cubicBezTo>
                    <a:cubicBezTo>
                      <a:pt x="372165" y="43437"/>
                      <a:pt x="370014" y="28378"/>
                      <a:pt x="361409" y="17622"/>
                    </a:cubicBezTo>
                    <a:cubicBezTo>
                      <a:pt x="352804" y="6866"/>
                      <a:pt x="339897" y="412"/>
                      <a:pt x="326989" y="412"/>
                    </a:cubicBezTo>
                    <a:lnTo>
                      <a:pt x="43025" y="412"/>
                    </a:lnTo>
                    <a:cubicBezTo>
                      <a:pt x="30117" y="-1739"/>
                      <a:pt x="17210" y="4715"/>
                      <a:pt x="8605" y="15471"/>
                    </a:cubicBezTo>
                    <a:cubicBezTo>
                      <a:pt x="0" y="28378"/>
                      <a:pt x="-2151" y="41286"/>
                      <a:pt x="2151" y="56344"/>
                    </a:cubicBezTo>
                    <a:cubicBezTo>
                      <a:pt x="15059" y="92916"/>
                      <a:pt x="34420" y="163906"/>
                      <a:pt x="34420" y="213385"/>
                    </a:cubicBezTo>
                    <a:cubicBezTo>
                      <a:pt x="34420" y="262863"/>
                      <a:pt x="15059" y="333854"/>
                      <a:pt x="2151" y="370425"/>
                    </a:cubicBezTo>
                    <a:cubicBezTo>
                      <a:pt x="-2151" y="383333"/>
                      <a:pt x="0" y="398392"/>
                      <a:pt x="8605" y="409148"/>
                    </a:cubicBezTo>
                    <a:cubicBezTo>
                      <a:pt x="17210" y="419904"/>
                      <a:pt x="30117" y="426358"/>
                      <a:pt x="43025" y="426358"/>
                    </a:cubicBezTo>
                    <a:lnTo>
                      <a:pt x="324838" y="426358"/>
                    </a:lnTo>
                    <a:cubicBezTo>
                      <a:pt x="337746" y="426358"/>
                      <a:pt x="350653" y="419904"/>
                      <a:pt x="359258" y="409148"/>
                    </a:cubicBezTo>
                    <a:cubicBezTo>
                      <a:pt x="367863" y="398392"/>
                      <a:pt x="370014" y="383333"/>
                      <a:pt x="365712" y="370425"/>
                    </a:cubicBezTo>
                    <a:cubicBezTo>
                      <a:pt x="354956" y="333854"/>
                      <a:pt x="335594" y="262863"/>
                      <a:pt x="335594" y="213385"/>
                    </a:cubicBezTo>
                    <a:close/>
                    <a:moveTo>
                      <a:pt x="163495" y="320947"/>
                    </a:moveTo>
                    <a:lnTo>
                      <a:pt x="120470" y="320947"/>
                    </a:lnTo>
                    <a:cubicBezTo>
                      <a:pt x="107562" y="320947"/>
                      <a:pt x="98957" y="312342"/>
                      <a:pt x="98957" y="299435"/>
                    </a:cubicBezTo>
                    <a:cubicBezTo>
                      <a:pt x="98957" y="286527"/>
                      <a:pt x="107562" y="277922"/>
                      <a:pt x="120470" y="277922"/>
                    </a:cubicBezTo>
                    <a:lnTo>
                      <a:pt x="163495" y="277922"/>
                    </a:lnTo>
                    <a:cubicBezTo>
                      <a:pt x="176402" y="277922"/>
                      <a:pt x="185007" y="286527"/>
                      <a:pt x="185007" y="299435"/>
                    </a:cubicBezTo>
                    <a:cubicBezTo>
                      <a:pt x="185007" y="312342"/>
                      <a:pt x="176402" y="320947"/>
                      <a:pt x="163495" y="320947"/>
                    </a:cubicBezTo>
                    <a:close/>
                    <a:moveTo>
                      <a:pt x="249544" y="234897"/>
                    </a:moveTo>
                    <a:lnTo>
                      <a:pt x="120470" y="234897"/>
                    </a:lnTo>
                    <a:cubicBezTo>
                      <a:pt x="107562" y="234897"/>
                      <a:pt x="98957" y="226292"/>
                      <a:pt x="98957" y="213385"/>
                    </a:cubicBezTo>
                    <a:cubicBezTo>
                      <a:pt x="98957" y="200478"/>
                      <a:pt x="107562" y="191873"/>
                      <a:pt x="120470" y="191873"/>
                    </a:cubicBezTo>
                    <a:lnTo>
                      <a:pt x="249544" y="191873"/>
                    </a:lnTo>
                    <a:cubicBezTo>
                      <a:pt x="262452" y="191873"/>
                      <a:pt x="271057" y="200478"/>
                      <a:pt x="271057" y="213385"/>
                    </a:cubicBezTo>
                    <a:cubicBezTo>
                      <a:pt x="271057" y="226292"/>
                      <a:pt x="262452" y="234897"/>
                      <a:pt x="249544" y="234897"/>
                    </a:cubicBezTo>
                    <a:close/>
                    <a:moveTo>
                      <a:pt x="249544" y="144545"/>
                    </a:moveTo>
                    <a:lnTo>
                      <a:pt x="120470" y="144545"/>
                    </a:lnTo>
                    <a:cubicBezTo>
                      <a:pt x="107562" y="144545"/>
                      <a:pt x="98957" y="135940"/>
                      <a:pt x="98957" y="123033"/>
                    </a:cubicBezTo>
                    <a:cubicBezTo>
                      <a:pt x="98957" y="110125"/>
                      <a:pt x="107562" y="101520"/>
                      <a:pt x="120470" y="101520"/>
                    </a:cubicBezTo>
                    <a:lnTo>
                      <a:pt x="249544" y="101520"/>
                    </a:lnTo>
                    <a:cubicBezTo>
                      <a:pt x="262452" y="101520"/>
                      <a:pt x="271057" y="110125"/>
                      <a:pt x="271057" y="123033"/>
                    </a:cubicBezTo>
                    <a:cubicBezTo>
                      <a:pt x="271057" y="135940"/>
                      <a:pt x="262452" y="144545"/>
                      <a:pt x="249544" y="144545"/>
                    </a:cubicBezTo>
                    <a:close/>
                  </a:path>
                </a:pathLst>
              </a:custGeom>
              <a:grpFill/>
              <a:ln w="212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2" name="任意多边形: 形状 91"/>
              <p:cNvSpPr/>
              <p:nvPr/>
            </p:nvSpPr>
            <p:spPr>
              <a:xfrm>
                <a:off x="5711422" y="2416045"/>
                <a:ext cx="64034" cy="236086"/>
              </a:xfrm>
              <a:custGeom>
                <a:avLst/>
                <a:gdLst>
                  <a:gd name="connsiteX0" fmla="*/ 62386 w 64034"/>
                  <a:gd name="connsiteY0" fmla="*/ 205969 h 236086"/>
                  <a:gd name="connsiteX1" fmla="*/ 43025 w 64034"/>
                  <a:gd name="connsiteY1" fmla="*/ 117768 h 236086"/>
                  <a:gd name="connsiteX2" fmla="*/ 60235 w 64034"/>
                  <a:gd name="connsiteY2" fmla="*/ 33870 h 236086"/>
                  <a:gd name="connsiteX3" fmla="*/ 55932 w 64034"/>
                  <a:gd name="connsiteY3" fmla="*/ 3752 h 236086"/>
                  <a:gd name="connsiteX4" fmla="*/ 25815 w 64034"/>
                  <a:gd name="connsiteY4" fmla="*/ 8055 h 236086"/>
                  <a:gd name="connsiteX5" fmla="*/ 0 w 64034"/>
                  <a:gd name="connsiteY5" fmla="*/ 117768 h 236086"/>
                  <a:gd name="connsiteX6" fmla="*/ 23664 w 64034"/>
                  <a:gd name="connsiteY6" fmla="*/ 223179 h 236086"/>
                  <a:gd name="connsiteX7" fmla="*/ 43025 w 64034"/>
                  <a:gd name="connsiteY7" fmla="*/ 236086 h 236086"/>
                  <a:gd name="connsiteX8" fmla="*/ 51630 w 64034"/>
                  <a:gd name="connsiteY8" fmla="*/ 233935 h 236086"/>
                  <a:gd name="connsiteX9" fmla="*/ 62386 w 64034"/>
                  <a:gd name="connsiteY9" fmla="*/ 205969 h 236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4034" h="236086">
                    <a:moveTo>
                      <a:pt x="62386" y="205969"/>
                    </a:moveTo>
                    <a:cubicBezTo>
                      <a:pt x="49479" y="178003"/>
                      <a:pt x="43025" y="150037"/>
                      <a:pt x="43025" y="117768"/>
                    </a:cubicBezTo>
                    <a:cubicBezTo>
                      <a:pt x="43025" y="81197"/>
                      <a:pt x="49479" y="46777"/>
                      <a:pt x="60235" y="33870"/>
                    </a:cubicBezTo>
                    <a:cubicBezTo>
                      <a:pt x="66689" y="25265"/>
                      <a:pt x="64537" y="10206"/>
                      <a:pt x="55932" y="3752"/>
                    </a:cubicBezTo>
                    <a:cubicBezTo>
                      <a:pt x="47327" y="-2701"/>
                      <a:pt x="32269" y="-550"/>
                      <a:pt x="25815" y="8055"/>
                    </a:cubicBezTo>
                    <a:cubicBezTo>
                      <a:pt x="2151" y="38172"/>
                      <a:pt x="0" y="94105"/>
                      <a:pt x="0" y="117768"/>
                    </a:cubicBezTo>
                    <a:cubicBezTo>
                      <a:pt x="0" y="156491"/>
                      <a:pt x="8605" y="193062"/>
                      <a:pt x="23664" y="223179"/>
                    </a:cubicBezTo>
                    <a:cubicBezTo>
                      <a:pt x="27966" y="231784"/>
                      <a:pt x="34420" y="236086"/>
                      <a:pt x="43025" y="236086"/>
                    </a:cubicBezTo>
                    <a:cubicBezTo>
                      <a:pt x="47327" y="236086"/>
                      <a:pt x="49479" y="236086"/>
                      <a:pt x="51630" y="233935"/>
                    </a:cubicBezTo>
                    <a:cubicBezTo>
                      <a:pt x="62386" y="227481"/>
                      <a:pt x="66689" y="214574"/>
                      <a:pt x="62386" y="205969"/>
                    </a:cubicBezTo>
                    <a:close/>
                  </a:path>
                </a:pathLst>
              </a:custGeom>
              <a:grpFill/>
              <a:ln w="212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97" name="文本框 96"/>
          <p:cNvSpPr txBox="1"/>
          <p:nvPr/>
        </p:nvSpPr>
        <p:spPr>
          <a:xfrm>
            <a:off x="4079307" y="2995770"/>
            <a:ext cx="1999265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小规模公司崛起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4008935" y="3357502"/>
            <a:ext cx="2140009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1000" dirty="0"/>
              <a:t>THE RISE OF SMALL COMPANIES</a:t>
            </a:r>
            <a:endParaRPr lang="zh-CN" altLang="en-US" sz="1000" dirty="0"/>
          </a:p>
        </p:txBody>
      </p:sp>
      <p:grpSp>
        <p:nvGrpSpPr>
          <p:cNvPr id="38" name="组合 37"/>
          <p:cNvGrpSpPr/>
          <p:nvPr/>
        </p:nvGrpSpPr>
        <p:grpSpPr>
          <a:xfrm>
            <a:off x="7227794" y="1945679"/>
            <a:ext cx="914400" cy="914400"/>
            <a:chOff x="7014528" y="3109913"/>
            <a:chExt cx="914400" cy="914400"/>
          </a:xfrm>
          <a:effectLst/>
        </p:grpSpPr>
        <p:sp>
          <p:nvSpPr>
            <p:cNvPr id="88" name="椭圆 87"/>
            <p:cNvSpPr/>
            <p:nvPr/>
          </p:nvSpPr>
          <p:spPr>
            <a:xfrm>
              <a:off x="7014528" y="3109913"/>
              <a:ext cx="914400" cy="914400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3" name="组合 92"/>
            <p:cNvGrpSpPr/>
            <p:nvPr/>
          </p:nvGrpSpPr>
          <p:grpSpPr>
            <a:xfrm>
              <a:off x="7329465" y="3403494"/>
              <a:ext cx="284526" cy="327238"/>
              <a:chOff x="6005512" y="3325634"/>
              <a:chExt cx="180975" cy="208141"/>
            </a:xfrm>
            <a:gradFill>
              <a:gsLst>
                <a:gs pos="0">
                  <a:schemeClr val="accent1"/>
                </a:gs>
                <a:gs pos="100000">
                  <a:schemeClr val="accent1">
                    <a:alpha val="42000"/>
                  </a:schemeClr>
                </a:gs>
              </a:gsLst>
              <a:lin ang="5400000" scaled="1"/>
            </a:gradFill>
          </p:grpSpPr>
          <p:sp>
            <p:nvSpPr>
              <p:cNvPr id="94" name="任意多边形: 形状 93"/>
              <p:cNvSpPr/>
              <p:nvPr/>
            </p:nvSpPr>
            <p:spPr>
              <a:xfrm>
                <a:off x="6005512" y="3400425"/>
                <a:ext cx="119062" cy="133350"/>
              </a:xfrm>
              <a:custGeom>
                <a:avLst/>
                <a:gdLst>
                  <a:gd name="connsiteX0" fmla="*/ 109538 w 119062"/>
                  <a:gd name="connsiteY0" fmla="*/ 133350 h 133350"/>
                  <a:gd name="connsiteX1" fmla="*/ 9525 w 119062"/>
                  <a:gd name="connsiteY1" fmla="*/ 133350 h 133350"/>
                  <a:gd name="connsiteX2" fmla="*/ 0 w 119062"/>
                  <a:gd name="connsiteY2" fmla="*/ 123825 h 133350"/>
                  <a:gd name="connsiteX3" fmla="*/ 0 w 119062"/>
                  <a:gd name="connsiteY3" fmla="*/ 9525 h 133350"/>
                  <a:gd name="connsiteX4" fmla="*/ 9525 w 119062"/>
                  <a:gd name="connsiteY4" fmla="*/ 0 h 133350"/>
                  <a:gd name="connsiteX5" fmla="*/ 19050 w 119062"/>
                  <a:gd name="connsiteY5" fmla="*/ 9525 h 133350"/>
                  <a:gd name="connsiteX6" fmla="*/ 19050 w 119062"/>
                  <a:gd name="connsiteY6" fmla="*/ 114300 h 133350"/>
                  <a:gd name="connsiteX7" fmla="*/ 109538 w 119062"/>
                  <a:gd name="connsiteY7" fmla="*/ 114300 h 133350"/>
                  <a:gd name="connsiteX8" fmla="*/ 119063 w 119062"/>
                  <a:gd name="connsiteY8" fmla="*/ 123825 h 133350"/>
                  <a:gd name="connsiteX9" fmla="*/ 109538 w 119062"/>
                  <a:gd name="connsiteY9" fmla="*/ 133350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9062" h="133350">
                    <a:moveTo>
                      <a:pt x="109538" y="133350"/>
                    </a:moveTo>
                    <a:lnTo>
                      <a:pt x="9525" y="133350"/>
                    </a:lnTo>
                    <a:cubicBezTo>
                      <a:pt x="3810" y="133350"/>
                      <a:pt x="0" y="129540"/>
                      <a:pt x="0" y="123825"/>
                    </a:cubicBezTo>
                    <a:lnTo>
                      <a:pt x="0" y="9525"/>
                    </a:lnTo>
                    <a:cubicBezTo>
                      <a:pt x="0" y="3810"/>
                      <a:pt x="3810" y="0"/>
                      <a:pt x="9525" y="0"/>
                    </a:cubicBezTo>
                    <a:cubicBezTo>
                      <a:pt x="15240" y="0"/>
                      <a:pt x="19050" y="3810"/>
                      <a:pt x="19050" y="9525"/>
                    </a:cubicBezTo>
                    <a:lnTo>
                      <a:pt x="19050" y="114300"/>
                    </a:lnTo>
                    <a:lnTo>
                      <a:pt x="109538" y="114300"/>
                    </a:lnTo>
                    <a:cubicBezTo>
                      <a:pt x="115253" y="114300"/>
                      <a:pt x="119063" y="118110"/>
                      <a:pt x="119063" y="123825"/>
                    </a:cubicBezTo>
                    <a:cubicBezTo>
                      <a:pt x="119063" y="129540"/>
                      <a:pt x="115253" y="133350"/>
                      <a:pt x="109538" y="1333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95" name="任意多边形: 形状 94"/>
              <p:cNvSpPr/>
              <p:nvPr/>
            </p:nvSpPr>
            <p:spPr>
              <a:xfrm>
                <a:off x="6034087" y="3325634"/>
                <a:ext cx="152400" cy="179565"/>
              </a:xfrm>
              <a:custGeom>
                <a:avLst/>
                <a:gdLst>
                  <a:gd name="connsiteX0" fmla="*/ 152400 w 152400"/>
                  <a:gd name="connsiteY0" fmla="*/ 64313 h 179565"/>
                  <a:gd name="connsiteX1" fmla="*/ 152400 w 152400"/>
                  <a:gd name="connsiteY1" fmla="*/ 62408 h 179565"/>
                  <a:gd name="connsiteX2" fmla="*/ 151448 w 152400"/>
                  <a:gd name="connsiteY2" fmla="*/ 60503 h 179565"/>
                  <a:gd name="connsiteX3" fmla="*/ 150495 w 152400"/>
                  <a:gd name="connsiteY3" fmla="*/ 59551 h 179565"/>
                  <a:gd name="connsiteX4" fmla="*/ 98108 w 152400"/>
                  <a:gd name="connsiteY4" fmla="*/ 2401 h 179565"/>
                  <a:gd name="connsiteX5" fmla="*/ 98108 w 152400"/>
                  <a:gd name="connsiteY5" fmla="*/ 2401 h 179565"/>
                  <a:gd name="connsiteX6" fmla="*/ 96203 w 152400"/>
                  <a:gd name="connsiteY6" fmla="*/ 1448 h 179565"/>
                  <a:gd name="connsiteX7" fmla="*/ 95250 w 152400"/>
                  <a:gd name="connsiteY7" fmla="*/ 496 h 179565"/>
                  <a:gd name="connsiteX8" fmla="*/ 94298 w 152400"/>
                  <a:gd name="connsiteY8" fmla="*/ 496 h 179565"/>
                  <a:gd name="connsiteX9" fmla="*/ 92393 w 152400"/>
                  <a:gd name="connsiteY9" fmla="*/ 496 h 179565"/>
                  <a:gd name="connsiteX10" fmla="*/ 92393 w 152400"/>
                  <a:gd name="connsiteY10" fmla="*/ 496 h 179565"/>
                  <a:gd name="connsiteX11" fmla="*/ 9525 w 152400"/>
                  <a:gd name="connsiteY11" fmla="*/ 496 h 179565"/>
                  <a:gd name="connsiteX12" fmla="*/ 0 w 152400"/>
                  <a:gd name="connsiteY12" fmla="*/ 8116 h 179565"/>
                  <a:gd name="connsiteX13" fmla="*/ 0 w 152400"/>
                  <a:gd name="connsiteY13" fmla="*/ 170041 h 179565"/>
                  <a:gd name="connsiteX14" fmla="*/ 9525 w 152400"/>
                  <a:gd name="connsiteY14" fmla="*/ 179566 h 179565"/>
                  <a:gd name="connsiteX15" fmla="*/ 142875 w 152400"/>
                  <a:gd name="connsiteY15" fmla="*/ 179566 h 179565"/>
                  <a:gd name="connsiteX16" fmla="*/ 152400 w 152400"/>
                  <a:gd name="connsiteY16" fmla="*/ 170041 h 179565"/>
                  <a:gd name="connsiteX17" fmla="*/ 152400 w 152400"/>
                  <a:gd name="connsiteY17" fmla="*/ 65266 h 179565"/>
                  <a:gd name="connsiteX18" fmla="*/ 152400 w 152400"/>
                  <a:gd name="connsiteY18" fmla="*/ 64313 h 179565"/>
                  <a:gd name="connsiteX19" fmla="*/ 38100 w 152400"/>
                  <a:gd name="connsiteY19" fmla="*/ 74791 h 179565"/>
                  <a:gd name="connsiteX20" fmla="*/ 57150 w 152400"/>
                  <a:gd name="connsiteY20" fmla="*/ 74791 h 179565"/>
                  <a:gd name="connsiteX21" fmla="*/ 66675 w 152400"/>
                  <a:gd name="connsiteY21" fmla="*/ 84316 h 179565"/>
                  <a:gd name="connsiteX22" fmla="*/ 57150 w 152400"/>
                  <a:gd name="connsiteY22" fmla="*/ 93841 h 179565"/>
                  <a:gd name="connsiteX23" fmla="*/ 38100 w 152400"/>
                  <a:gd name="connsiteY23" fmla="*/ 93841 h 179565"/>
                  <a:gd name="connsiteX24" fmla="*/ 28575 w 152400"/>
                  <a:gd name="connsiteY24" fmla="*/ 84316 h 179565"/>
                  <a:gd name="connsiteX25" fmla="*/ 38100 w 152400"/>
                  <a:gd name="connsiteY25" fmla="*/ 74791 h 179565"/>
                  <a:gd name="connsiteX26" fmla="*/ 95250 w 152400"/>
                  <a:gd name="connsiteY26" fmla="*/ 131941 h 179565"/>
                  <a:gd name="connsiteX27" fmla="*/ 38100 w 152400"/>
                  <a:gd name="connsiteY27" fmla="*/ 131941 h 179565"/>
                  <a:gd name="connsiteX28" fmla="*/ 28575 w 152400"/>
                  <a:gd name="connsiteY28" fmla="*/ 122416 h 179565"/>
                  <a:gd name="connsiteX29" fmla="*/ 38100 w 152400"/>
                  <a:gd name="connsiteY29" fmla="*/ 112891 h 179565"/>
                  <a:gd name="connsiteX30" fmla="*/ 95250 w 152400"/>
                  <a:gd name="connsiteY30" fmla="*/ 112891 h 179565"/>
                  <a:gd name="connsiteX31" fmla="*/ 104775 w 152400"/>
                  <a:gd name="connsiteY31" fmla="*/ 122416 h 179565"/>
                  <a:gd name="connsiteX32" fmla="*/ 95250 w 152400"/>
                  <a:gd name="connsiteY32" fmla="*/ 131941 h 179565"/>
                  <a:gd name="connsiteX33" fmla="*/ 100013 w 152400"/>
                  <a:gd name="connsiteY33" fmla="*/ 55741 h 179565"/>
                  <a:gd name="connsiteX34" fmla="*/ 100013 w 152400"/>
                  <a:gd name="connsiteY34" fmla="*/ 32881 h 179565"/>
                  <a:gd name="connsiteX35" fmla="*/ 120968 w 152400"/>
                  <a:gd name="connsiteY35" fmla="*/ 55741 h 179565"/>
                  <a:gd name="connsiteX36" fmla="*/ 100013 w 152400"/>
                  <a:gd name="connsiteY36" fmla="*/ 55741 h 1795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152400" h="179565">
                    <a:moveTo>
                      <a:pt x="152400" y="64313"/>
                    </a:moveTo>
                    <a:cubicBezTo>
                      <a:pt x="152400" y="63361"/>
                      <a:pt x="152400" y="63361"/>
                      <a:pt x="152400" y="62408"/>
                    </a:cubicBezTo>
                    <a:cubicBezTo>
                      <a:pt x="152400" y="61456"/>
                      <a:pt x="151448" y="61456"/>
                      <a:pt x="151448" y="60503"/>
                    </a:cubicBezTo>
                    <a:cubicBezTo>
                      <a:pt x="151448" y="60503"/>
                      <a:pt x="151448" y="59551"/>
                      <a:pt x="150495" y="59551"/>
                    </a:cubicBezTo>
                    <a:lnTo>
                      <a:pt x="98108" y="2401"/>
                    </a:lnTo>
                    <a:cubicBezTo>
                      <a:pt x="98108" y="2401"/>
                      <a:pt x="98108" y="2401"/>
                      <a:pt x="98108" y="2401"/>
                    </a:cubicBezTo>
                    <a:cubicBezTo>
                      <a:pt x="97155" y="1448"/>
                      <a:pt x="97155" y="1448"/>
                      <a:pt x="96203" y="1448"/>
                    </a:cubicBezTo>
                    <a:cubicBezTo>
                      <a:pt x="96203" y="1448"/>
                      <a:pt x="95250" y="496"/>
                      <a:pt x="95250" y="496"/>
                    </a:cubicBezTo>
                    <a:cubicBezTo>
                      <a:pt x="95250" y="496"/>
                      <a:pt x="94298" y="496"/>
                      <a:pt x="94298" y="496"/>
                    </a:cubicBezTo>
                    <a:cubicBezTo>
                      <a:pt x="93345" y="496"/>
                      <a:pt x="92393" y="496"/>
                      <a:pt x="92393" y="496"/>
                    </a:cubicBezTo>
                    <a:cubicBezTo>
                      <a:pt x="92393" y="496"/>
                      <a:pt x="92393" y="496"/>
                      <a:pt x="92393" y="496"/>
                    </a:cubicBezTo>
                    <a:lnTo>
                      <a:pt x="9525" y="496"/>
                    </a:lnTo>
                    <a:cubicBezTo>
                      <a:pt x="3810" y="-1409"/>
                      <a:pt x="0" y="2401"/>
                      <a:pt x="0" y="8116"/>
                    </a:cubicBezTo>
                    <a:lnTo>
                      <a:pt x="0" y="170041"/>
                    </a:lnTo>
                    <a:cubicBezTo>
                      <a:pt x="0" y="175756"/>
                      <a:pt x="3810" y="179566"/>
                      <a:pt x="9525" y="179566"/>
                    </a:cubicBezTo>
                    <a:lnTo>
                      <a:pt x="142875" y="179566"/>
                    </a:lnTo>
                    <a:cubicBezTo>
                      <a:pt x="148590" y="179566"/>
                      <a:pt x="152400" y="175756"/>
                      <a:pt x="152400" y="170041"/>
                    </a:cubicBezTo>
                    <a:lnTo>
                      <a:pt x="152400" y="65266"/>
                    </a:lnTo>
                    <a:cubicBezTo>
                      <a:pt x="152400" y="64313"/>
                      <a:pt x="152400" y="64313"/>
                      <a:pt x="152400" y="64313"/>
                    </a:cubicBezTo>
                    <a:close/>
                    <a:moveTo>
                      <a:pt x="38100" y="74791"/>
                    </a:moveTo>
                    <a:lnTo>
                      <a:pt x="57150" y="74791"/>
                    </a:lnTo>
                    <a:cubicBezTo>
                      <a:pt x="62865" y="74791"/>
                      <a:pt x="66675" y="78601"/>
                      <a:pt x="66675" y="84316"/>
                    </a:cubicBezTo>
                    <a:cubicBezTo>
                      <a:pt x="66675" y="90031"/>
                      <a:pt x="62865" y="93841"/>
                      <a:pt x="57150" y="93841"/>
                    </a:cubicBezTo>
                    <a:lnTo>
                      <a:pt x="38100" y="93841"/>
                    </a:lnTo>
                    <a:cubicBezTo>
                      <a:pt x="32385" y="93841"/>
                      <a:pt x="28575" y="90031"/>
                      <a:pt x="28575" y="84316"/>
                    </a:cubicBezTo>
                    <a:cubicBezTo>
                      <a:pt x="28575" y="78601"/>
                      <a:pt x="32385" y="74791"/>
                      <a:pt x="38100" y="74791"/>
                    </a:cubicBezTo>
                    <a:close/>
                    <a:moveTo>
                      <a:pt x="95250" y="131941"/>
                    </a:moveTo>
                    <a:lnTo>
                      <a:pt x="38100" y="131941"/>
                    </a:lnTo>
                    <a:cubicBezTo>
                      <a:pt x="32385" y="131941"/>
                      <a:pt x="28575" y="128131"/>
                      <a:pt x="28575" y="122416"/>
                    </a:cubicBezTo>
                    <a:cubicBezTo>
                      <a:pt x="28575" y="116701"/>
                      <a:pt x="32385" y="112891"/>
                      <a:pt x="38100" y="112891"/>
                    </a:cubicBezTo>
                    <a:lnTo>
                      <a:pt x="95250" y="112891"/>
                    </a:lnTo>
                    <a:cubicBezTo>
                      <a:pt x="100965" y="112891"/>
                      <a:pt x="104775" y="116701"/>
                      <a:pt x="104775" y="122416"/>
                    </a:cubicBezTo>
                    <a:cubicBezTo>
                      <a:pt x="104775" y="128131"/>
                      <a:pt x="100965" y="131941"/>
                      <a:pt x="95250" y="131941"/>
                    </a:cubicBezTo>
                    <a:close/>
                    <a:moveTo>
                      <a:pt x="100013" y="55741"/>
                    </a:moveTo>
                    <a:lnTo>
                      <a:pt x="100013" y="32881"/>
                    </a:lnTo>
                    <a:lnTo>
                      <a:pt x="120968" y="55741"/>
                    </a:lnTo>
                    <a:lnTo>
                      <a:pt x="100013" y="5574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</p:grpSp>
      </p:grpSp>
      <p:sp>
        <p:nvSpPr>
          <p:cNvPr id="99" name="文本框 98"/>
          <p:cNvSpPr txBox="1"/>
          <p:nvPr/>
        </p:nvSpPr>
        <p:spPr>
          <a:xfrm>
            <a:off x="6685362" y="2995770"/>
            <a:ext cx="1999265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内容差异化缩小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6433049" y="3357502"/>
            <a:ext cx="2503891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1000" dirty="0"/>
              <a:t>CONTENT DIFFERENTIATION SHRINKS</a:t>
            </a:r>
            <a:endParaRPr lang="zh-CN" altLang="en-US" sz="1000" dirty="0"/>
          </a:p>
        </p:txBody>
      </p:sp>
      <p:grpSp>
        <p:nvGrpSpPr>
          <p:cNvPr id="39" name="组合 38"/>
          <p:cNvGrpSpPr/>
          <p:nvPr/>
        </p:nvGrpSpPr>
        <p:grpSpPr>
          <a:xfrm>
            <a:off x="9833849" y="1945679"/>
            <a:ext cx="914400" cy="914400"/>
            <a:chOff x="6553200" y="4714875"/>
            <a:chExt cx="914400" cy="914400"/>
          </a:xfrm>
          <a:effectLst/>
        </p:grpSpPr>
        <p:sp>
          <p:nvSpPr>
            <p:cNvPr id="87" name="椭圆 86"/>
            <p:cNvSpPr/>
            <p:nvPr/>
          </p:nvSpPr>
          <p:spPr>
            <a:xfrm>
              <a:off x="6553200" y="4714875"/>
              <a:ext cx="914400" cy="914400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图形 68"/>
            <p:cNvSpPr/>
            <p:nvPr/>
          </p:nvSpPr>
          <p:spPr>
            <a:xfrm>
              <a:off x="6866304" y="4995958"/>
              <a:ext cx="288192" cy="352234"/>
            </a:xfrm>
            <a:custGeom>
              <a:avLst/>
              <a:gdLst>
                <a:gd name="connsiteX0" fmla="*/ 169545 w 171450"/>
                <a:gd name="connsiteY0" fmla="*/ 53340 h 209550"/>
                <a:gd name="connsiteX1" fmla="*/ 126683 w 171450"/>
                <a:gd name="connsiteY1" fmla="*/ 2858 h 209550"/>
                <a:gd name="connsiteX2" fmla="*/ 119063 w 171450"/>
                <a:gd name="connsiteY2" fmla="*/ 0 h 209550"/>
                <a:gd name="connsiteX3" fmla="*/ 9525 w 171450"/>
                <a:gd name="connsiteY3" fmla="*/ 0 h 209550"/>
                <a:gd name="connsiteX4" fmla="*/ 0 w 171450"/>
                <a:gd name="connsiteY4" fmla="*/ 9525 h 209550"/>
                <a:gd name="connsiteX5" fmla="*/ 0 w 171450"/>
                <a:gd name="connsiteY5" fmla="*/ 200025 h 209550"/>
                <a:gd name="connsiteX6" fmla="*/ 9525 w 171450"/>
                <a:gd name="connsiteY6" fmla="*/ 209550 h 209550"/>
                <a:gd name="connsiteX7" fmla="*/ 161925 w 171450"/>
                <a:gd name="connsiteY7" fmla="*/ 209550 h 209550"/>
                <a:gd name="connsiteX8" fmla="*/ 171450 w 171450"/>
                <a:gd name="connsiteY8" fmla="*/ 200025 h 209550"/>
                <a:gd name="connsiteX9" fmla="*/ 171450 w 171450"/>
                <a:gd name="connsiteY9" fmla="*/ 60008 h 209550"/>
                <a:gd name="connsiteX10" fmla="*/ 169545 w 171450"/>
                <a:gd name="connsiteY10" fmla="*/ 53340 h 209550"/>
                <a:gd name="connsiteX11" fmla="*/ 141923 w 171450"/>
                <a:gd name="connsiteY11" fmla="*/ 104775 h 209550"/>
                <a:gd name="connsiteX12" fmla="*/ 120015 w 171450"/>
                <a:gd name="connsiteY12" fmla="*/ 124778 h 209550"/>
                <a:gd name="connsiteX13" fmla="*/ 125730 w 171450"/>
                <a:gd name="connsiteY13" fmla="*/ 154305 h 209550"/>
                <a:gd name="connsiteX14" fmla="*/ 121920 w 171450"/>
                <a:gd name="connsiteY14" fmla="*/ 163830 h 209550"/>
                <a:gd name="connsiteX15" fmla="*/ 116205 w 171450"/>
                <a:gd name="connsiteY15" fmla="*/ 165735 h 209550"/>
                <a:gd name="connsiteX16" fmla="*/ 111443 w 171450"/>
                <a:gd name="connsiteY16" fmla="*/ 164783 h 209550"/>
                <a:gd name="connsiteX17" fmla="*/ 85725 w 171450"/>
                <a:gd name="connsiteY17" fmla="*/ 150495 h 209550"/>
                <a:gd name="connsiteX18" fmla="*/ 60008 w 171450"/>
                <a:gd name="connsiteY18" fmla="*/ 164783 h 209550"/>
                <a:gd name="connsiteX19" fmla="*/ 49530 w 171450"/>
                <a:gd name="connsiteY19" fmla="*/ 163830 h 209550"/>
                <a:gd name="connsiteX20" fmla="*/ 45720 w 171450"/>
                <a:gd name="connsiteY20" fmla="*/ 154305 h 209550"/>
                <a:gd name="connsiteX21" fmla="*/ 51435 w 171450"/>
                <a:gd name="connsiteY21" fmla="*/ 124778 h 209550"/>
                <a:gd name="connsiteX22" fmla="*/ 29528 w 171450"/>
                <a:gd name="connsiteY22" fmla="*/ 104775 h 209550"/>
                <a:gd name="connsiteX23" fmla="*/ 26670 w 171450"/>
                <a:gd name="connsiteY23" fmla="*/ 95250 h 209550"/>
                <a:gd name="connsiteX24" fmla="*/ 34290 w 171450"/>
                <a:gd name="connsiteY24" fmla="*/ 88583 h 209550"/>
                <a:gd name="connsiteX25" fmla="*/ 63818 w 171450"/>
                <a:gd name="connsiteY25" fmla="*/ 84773 h 209550"/>
                <a:gd name="connsiteX26" fmla="*/ 76200 w 171450"/>
                <a:gd name="connsiteY26" fmla="*/ 57150 h 209550"/>
                <a:gd name="connsiteX27" fmla="*/ 85725 w 171450"/>
                <a:gd name="connsiteY27" fmla="*/ 52388 h 209550"/>
                <a:gd name="connsiteX28" fmla="*/ 94298 w 171450"/>
                <a:gd name="connsiteY28" fmla="*/ 58103 h 209550"/>
                <a:gd name="connsiteX29" fmla="*/ 106680 w 171450"/>
                <a:gd name="connsiteY29" fmla="*/ 85725 h 209550"/>
                <a:gd name="connsiteX30" fmla="*/ 136208 w 171450"/>
                <a:gd name="connsiteY30" fmla="*/ 89535 h 209550"/>
                <a:gd name="connsiteX31" fmla="*/ 143828 w 171450"/>
                <a:gd name="connsiteY31" fmla="*/ 96203 h 209550"/>
                <a:gd name="connsiteX32" fmla="*/ 141923 w 171450"/>
                <a:gd name="connsiteY32" fmla="*/ 104775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450" h="209550">
                  <a:moveTo>
                    <a:pt x="169545" y="53340"/>
                  </a:moveTo>
                  <a:lnTo>
                    <a:pt x="126683" y="2858"/>
                  </a:lnTo>
                  <a:cubicBezTo>
                    <a:pt x="124778" y="953"/>
                    <a:pt x="121920" y="0"/>
                    <a:pt x="119063" y="0"/>
                  </a:cubicBez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200025"/>
                  </a:lnTo>
                  <a:cubicBezTo>
                    <a:pt x="0" y="205740"/>
                    <a:pt x="3810" y="209550"/>
                    <a:pt x="9525" y="209550"/>
                  </a:cubicBezTo>
                  <a:lnTo>
                    <a:pt x="161925" y="209550"/>
                  </a:lnTo>
                  <a:cubicBezTo>
                    <a:pt x="167640" y="209550"/>
                    <a:pt x="171450" y="205740"/>
                    <a:pt x="171450" y="200025"/>
                  </a:cubicBezTo>
                  <a:lnTo>
                    <a:pt x="171450" y="60008"/>
                  </a:lnTo>
                  <a:cubicBezTo>
                    <a:pt x="171450" y="57150"/>
                    <a:pt x="170498" y="55245"/>
                    <a:pt x="169545" y="53340"/>
                  </a:cubicBezTo>
                  <a:close/>
                  <a:moveTo>
                    <a:pt x="141923" y="104775"/>
                  </a:moveTo>
                  <a:lnTo>
                    <a:pt x="120015" y="124778"/>
                  </a:lnTo>
                  <a:lnTo>
                    <a:pt x="125730" y="154305"/>
                  </a:lnTo>
                  <a:cubicBezTo>
                    <a:pt x="126683" y="158115"/>
                    <a:pt x="124778" y="161925"/>
                    <a:pt x="121920" y="163830"/>
                  </a:cubicBezTo>
                  <a:cubicBezTo>
                    <a:pt x="120015" y="164783"/>
                    <a:pt x="118110" y="165735"/>
                    <a:pt x="116205" y="165735"/>
                  </a:cubicBezTo>
                  <a:cubicBezTo>
                    <a:pt x="114300" y="165735"/>
                    <a:pt x="113348" y="165735"/>
                    <a:pt x="111443" y="164783"/>
                  </a:cubicBezTo>
                  <a:lnTo>
                    <a:pt x="85725" y="150495"/>
                  </a:lnTo>
                  <a:lnTo>
                    <a:pt x="60008" y="164783"/>
                  </a:lnTo>
                  <a:cubicBezTo>
                    <a:pt x="57150" y="166688"/>
                    <a:pt x="52388" y="166688"/>
                    <a:pt x="49530" y="163830"/>
                  </a:cubicBezTo>
                  <a:cubicBezTo>
                    <a:pt x="46673" y="161925"/>
                    <a:pt x="44768" y="158115"/>
                    <a:pt x="45720" y="154305"/>
                  </a:cubicBezTo>
                  <a:lnTo>
                    <a:pt x="51435" y="124778"/>
                  </a:lnTo>
                  <a:lnTo>
                    <a:pt x="29528" y="104775"/>
                  </a:lnTo>
                  <a:cubicBezTo>
                    <a:pt x="26670" y="101918"/>
                    <a:pt x="25718" y="98108"/>
                    <a:pt x="26670" y="95250"/>
                  </a:cubicBezTo>
                  <a:cubicBezTo>
                    <a:pt x="27623" y="91440"/>
                    <a:pt x="30480" y="89535"/>
                    <a:pt x="34290" y="88583"/>
                  </a:cubicBezTo>
                  <a:lnTo>
                    <a:pt x="63818" y="84773"/>
                  </a:lnTo>
                  <a:lnTo>
                    <a:pt x="76200" y="57150"/>
                  </a:lnTo>
                  <a:cubicBezTo>
                    <a:pt x="79058" y="54293"/>
                    <a:pt x="81915" y="52388"/>
                    <a:pt x="85725" y="52388"/>
                  </a:cubicBezTo>
                  <a:cubicBezTo>
                    <a:pt x="89535" y="52388"/>
                    <a:pt x="92393" y="54293"/>
                    <a:pt x="94298" y="58103"/>
                  </a:cubicBezTo>
                  <a:lnTo>
                    <a:pt x="106680" y="85725"/>
                  </a:lnTo>
                  <a:lnTo>
                    <a:pt x="136208" y="89535"/>
                  </a:lnTo>
                  <a:cubicBezTo>
                    <a:pt x="140018" y="89535"/>
                    <a:pt x="142875" y="92393"/>
                    <a:pt x="143828" y="96203"/>
                  </a:cubicBezTo>
                  <a:cubicBezTo>
                    <a:pt x="144780" y="100013"/>
                    <a:pt x="144780" y="102870"/>
                    <a:pt x="141923" y="10477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alpha val="42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01" name="文本框 100"/>
          <p:cNvSpPr txBox="1"/>
          <p:nvPr/>
        </p:nvSpPr>
        <p:spPr>
          <a:xfrm>
            <a:off x="9291417" y="2995770"/>
            <a:ext cx="1999265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行业改革在即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9207419" y="3357502"/>
            <a:ext cx="2167260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1000" dirty="0"/>
              <a:t>INDUSTRY REFORM IS IMMINENT</a:t>
            </a:r>
            <a:endParaRPr lang="zh-CN" altLang="en-US" sz="1000" dirty="0"/>
          </a:p>
        </p:txBody>
      </p:sp>
      <p:sp>
        <p:nvSpPr>
          <p:cNvPr id="41" name="文本框 40"/>
          <p:cNvSpPr txBox="1"/>
          <p:nvPr/>
        </p:nvSpPr>
        <p:spPr>
          <a:xfrm>
            <a:off x="660400" y="2769026"/>
            <a:ext cx="2112758" cy="153888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000" dirty="0"/>
              <a:t>INDUSTRY OUTLOOK FORECAST</a:t>
            </a:r>
            <a:endParaRPr lang="zh-CN" altLang="en-US" sz="1000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>
          <a:xfrm>
            <a:off x="3575108" y="2086326"/>
            <a:ext cx="2520892" cy="4043012"/>
          </a:xfrm>
          <a:prstGeom prst="rect">
            <a:avLst/>
          </a:prstGeom>
          <a:blipFill dpi="0" rotWithShape="1">
            <a:blip r:embed="rId1"/>
            <a:srcRect/>
            <a:stretch>
              <a:fillRect l="-40349" t="-591" r="-4285" b="-12136"/>
            </a:stretch>
          </a:blipFill>
          <a:ln w="6350"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/>
          <p:cNvSpPr/>
          <p:nvPr/>
        </p:nvSpPr>
        <p:spPr>
          <a:xfrm>
            <a:off x="2314662" y="3943897"/>
            <a:ext cx="2520892" cy="2520892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60400" y="2086326"/>
            <a:ext cx="2520892" cy="2520892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/>
          <p:cNvSpPr txBox="1"/>
          <p:nvPr/>
        </p:nvSpPr>
        <p:spPr>
          <a:xfrm>
            <a:off x="843628" y="2417222"/>
            <a:ext cx="1231106" cy="92955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行业未来</a:t>
            </a:r>
            <a:endParaRPr lang="en-US" altLang="zh-CN" sz="2400" dirty="0">
              <a:solidFill>
                <a:schemeClr val="bg1"/>
              </a:solidFill>
              <a:latin typeface="+mj-ea"/>
              <a:ea typeface="+mj-ea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的创想</a:t>
            </a:r>
            <a:endParaRPr lang="zh-CN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43628" y="4162966"/>
            <a:ext cx="2089728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2619401" y="2305395"/>
            <a:ext cx="313518" cy="313518"/>
            <a:chOff x="6496050" y="877967"/>
            <a:chExt cx="571500" cy="571500"/>
          </a:xfrm>
        </p:grpSpPr>
        <p:sp>
          <p:nvSpPr>
            <p:cNvPr id="51" name="椭圆 50"/>
            <p:cNvSpPr/>
            <p:nvPr/>
          </p:nvSpPr>
          <p:spPr>
            <a:xfrm>
              <a:off x="6496050" y="877967"/>
              <a:ext cx="571500" cy="571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19"/>
            <p:cNvSpPr/>
            <p:nvPr/>
          </p:nvSpPr>
          <p:spPr>
            <a:xfrm rot="2700000">
              <a:off x="6672341" y="1091313"/>
              <a:ext cx="144808" cy="144808"/>
            </a:xfrm>
            <a:custGeom>
              <a:avLst/>
              <a:gdLst>
                <a:gd name="connsiteX0" fmla="*/ 0 w 387348"/>
                <a:gd name="connsiteY0" fmla="*/ 0 h 387348"/>
                <a:gd name="connsiteX1" fmla="*/ 387348 w 387348"/>
                <a:gd name="connsiteY1" fmla="*/ 0 h 387348"/>
                <a:gd name="connsiteX2" fmla="*/ 387348 w 387348"/>
                <a:gd name="connsiteY2" fmla="*/ 387348 h 387348"/>
                <a:gd name="connsiteX3" fmla="*/ 0 w 387348"/>
                <a:gd name="connsiteY3" fmla="*/ 387348 h 387348"/>
                <a:gd name="connsiteX4" fmla="*/ 0 w 387348"/>
                <a:gd name="connsiteY4" fmla="*/ 0 h 387348"/>
                <a:gd name="connsiteX0-1" fmla="*/ 0 w 387348"/>
                <a:gd name="connsiteY0-2" fmla="*/ 387348 h 478788"/>
                <a:gd name="connsiteX1-3" fmla="*/ 0 w 387348"/>
                <a:gd name="connsiteY1-4" fmla="*/ 0 h 478788"/>
                <a:gd name="connsiteX2-5" fmla="*/ 387348 w 387348"/>
                <a:gd name="connsiteY2-6" fmla="*/ 0 h 478788"/>
                <a:gd name="connsiteX3-7" fmla="*/ 387348 w 387348"/>
                <a:gd name="connsiteY3-8" fmla="*/ 387348 h 478788"/>
                <a:gd name="connsiteX4-9" fmla="*/ 91440 w 387348"/>
                <a:gd name="connsiteY4-10" fmla="*/ 478788 h 478788"/>
                <a:gd name="connsiteX0-11" fmla="*/ 0 w 387348"/>
                <a:gd name="connsiteY0-12" fmla="*/ 387348 h 387348"/>
                <a:gd name="connsiteX1-13" fmla="*/ 0 w 387348"/>
                <a:gd name="connsiteY1-14" fmla="*/ 0 h 387348"/>
                <a:gd name="connsiteX2-15" fmla="*/ 387348 w 387348"/>
                <a:gd name="connsiteY2-16" fmla="*/ 0 h 387348"/>
                <a:gd name="connsiteX3-17" fmla="*/ 387348 w 387348"/>
                <a:gd name="connsiteY3-18" fmla="*/ 387348 h 387348"/>
                <a:gd name="connsiteX0-19" fmla="*/ 0 w 387348"/>
                <a:gd name="connsiteY0-20" fmla="*/ 0 h 387348"/>
                <a:gd name="connsiteX1-21" fmla="*/ 387348 w 387348"/>
                <a:gd name="connsiteY1-22" fmla="*/ 0 h 387348"/>
                <a:gd name="connsiteX2-23" fmla="*/ 387348 w 387348"/>
                <a:gd name="connsiteY2-24" fmla="*/ 387348 h 38734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387348" h="387348">
                  <a:moveTo>
                    <a:pt x="0" y="0"/>
                  </a:moveTo>
                  <a:lnTo>
                    <a:pt x="387348" y="0"/>
                  </a:lnTo>
                  <a:lnTo>
                    <a:pt x="387348" y="387348"/>
                  </a:lnTo>
                </a:path>
              </a:pathLst>
            </a:custGeom>
            <a:noFill/>
            <a:ln w="25400" cap="rnd">
              <a:solidFill>
                <a:srgbClr val="567E75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2530244" y="4665915"/>
            <a:ext cx="2089728" cy="678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对于行业未来发展的期望和创想的讲述，不止是企业自身发展，也包含企业对于行业，对于社会的影响</a:t>
            </a:r>
            <a:endParaRPr lang="zh-CN" altLang="en-US" sz="1000" dirty="0"/>
          </a:p>
        </p:txBody>
      </p:sp>
      <p:sp>
        <p:nvSpPr>
          <p:cNvPr id="57" name="文本框 56"/>
          <p:cNvSpPr txBox="1"/>
          <p:nvPr/>
        </p:nvSpPr>
        <p:spPr>
          <a:xfrm>
            <a:off x="2530244" y="5550251"/>
            <a:ext cx="2089728" cy="679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对于行业未来发展的期望和创想的讲述，不止是企业自身发展，也包含企业对于行业，对于社会的影响</a:t>
            </a:r>
            <a:endParaRPr lang="zh-CN" altLang="en-US" sz="1000" dirty="0"/>
          </a:p>
        </p:txBody>
      </p:sp>
      <p:cxnSp>
        <p:nvCxnSpPr>
          <p:cNvPr id="24" name="直接连接符 23"/>
          <p:cNvCxnSpPr/>
          <p:nvPr/>
        </p:nvCxnSpPr>
        <p:spPr>
          <a:xfrm>
            <a:off x="2530244" y="5493185"/>
            <a:ext cx="1952599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/>
          <p:cNvSpPr/>
          <p:nvPr/>
        </p:nvSpPr>
        <p:spPr>
          <a:xfrm>
            <a:off x="6489816" y="2074230"/>
            <a:ext cx="5029084" cy="1229358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6489816" y="3487105"/>
            <a:ext cx="5029084" cy="1229358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6489816" y="4899980"/>
            <a:ext cx="5029084" cy="1229358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/>
          <p:cNvSpPr txBox="1"/>
          <p:nvPr/>
        </p:nvSpPr>
        <p:spPr>
          <a:xfrm>
            <a:off x="7645738" y="2285769"/>
            <a:ext cx="1941066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业务的新探索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7645738" y="2704763"/>
            <a:ext cx="3504862" cy="386003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行业需要探索新的业务渠道和经营模式，以保证适应不断发展和更新的行业和市场</a:t>
            </a:r>
            <a:endParaRPr lang="zh-CN" altLang="en-US" sz="1000" dirty="0"/>
          </a:p>
        </p:txBody>
      </p:sp>
      <p:sp>
        <p:nvSpPr>
          <p:cNvPr id="66" name="椭圆 65"/>
          <p:cNvSpPr/>
          <p:nvPr/>
        </p:nvSpPr>
        <p:spPr>
          <a:xfrm>
            <a:off x="6756387" y="2391294"/>
            <a:ext cx="595230" cy="59523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6946944" y="2565780"/>
            <a:ext cx="214116" cy="246258"/>
            <a:chOff x="6005512" y="3325634"/>
            <a:chExt cx="180975" cy="208141"/>
          </a:xfr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  <a:effectLst/>
        </p:grpSpPr>
        <p:sp>
          <p:nvSpPr>
            <p:cNvPr id="69" name="任意多边形: 形状 68"/>
            <p:cNvSpPr/>
            <p:nvPr/>
          </p:nvSpPr>
          <p:spPr>
            <a:xfrm>
              <a:off x="6005512" y="3400425"/>
              <a:ext cx="119062" cy="133350"/>
            </a:xfrm>
            <a:custGeom>
              <a:avLst/>
              <a:gdLst>
                <a:gd name="connsiteX0" fmla="*/ 109538 w 119062"/>
                <a:gd name="connsiteY0" fmla="*/ 133350 h 133350"/>
                <a:gd name="connsiteX1" fmla="*/ 9525 w 119062"/>
                <a:gd name="connsiteY1" fmla="*/ 133350 h 133350"/>
                <a:gd name="connsiteX2" fmla="*/ 0 w 119062"/>
                <a:gd name="connsiteY2" fmla="*/ 123825 h 133350"/>
                <a:gd name="connsiteX3" fmla="*/ 0 w 119062"/>
                <a:gd name="connsiteY3" fmla="*/ 9525 h 133350"/>
                <a:gd name="connsiteX4" fmla="*/ 9525 w 119062"/>
                <a:gd name="connsiteY4" fmla="*/ 0 h 133350"/>
                <a:gd name="connsiteX5" fmla="*/ 19050 w 119062"/>
                <a:gd name="connsiteY5" fmla="*/ 9525 h 133350"/>
                <a:gd name="connsiteX6" fmla="*/ 19050 w 119062"/>
                <a:gd name="connsiteY6" fmla="*/ 114300 h 133350"/>
                <a:gd name="connsiteX7" fmla="*/ 109538 w 119062"/>
                <a:gd name="connsiteY7" fmla="*/ 114300 h 133350"/>
                <a:gd name="connsiteX8" fmla="*/ 119063 w 119062"/>
                <a:gd name="connsiteY8" fmla="*/ 123825 h 133350"/>
                <a:gd name="connsiteX9" fmla="*/ 109538 w 119062"/>
                <a:gd name="connsiteY9" fmla="*/ 13335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062" h="133350">
                  <a:moveTo>
                    <a:pt x="109538" y="133350"/>
                  </a:moveTo>
                  <a:lnTo>
                    <a:pt x="9525" y="133350"/>
                  </a:lnTo>
                  <a:cubicBezTo>
                    <a:pt x="3810" y="133350"/>
                    <a:pt x="0" y="129540"/>
                    <a:pt x="0" y="123825"/>
                  </a:cubicBezTo>
                  <a:lnTo>
                    <a:pt x="0" y="9525"/>
                  </a:lnTo>
                  <a:cubicBezTo>
                    <a:pt x="0" y="3810"/>
                    <a:pt x="3810" y="0"/>
                    <a:pt x="9525" y="0"/>
                  </a:cubicBezTo>
                  <a:cubicBezTo>
                    <a:pt x="15240" y="0"/>
                    <a:pt x="19050" y="3810"/>
                    <a:pt x="19050" y="9525"/>
                  </a:cubicBezTo>
                  <a:lnTo>
                    <a:pt x="19050" y="114300"/>
                  </a:lnTo>
                  <a:lnTo>
                    <a:pt x="109538" y="114300"/>
                  </a:lnTo>
                  <a:cubicBezTo>
                    <a:pt x="115253" y="114300"/>
                    <a:pt x="119063" y="118110"/>
                    <a:pt x="119063" y="123825"/>
                  </a:cubicBezTo>
                  <a:cubicBezTo>
                    <a:pt x="119063" y="129540"/>
                    <a:pt x="115253" y="133350"/>
                    <a:pt x="109538" y="1333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71" name="任意多边形: 形状 70"/>
            <p:cNvSpPr/>
            <p:nvPr/>
          </p:nvSpPr>
          <p:spPr>
            <a:xfrm>
              <a:off x="6034087" y="3325634"/>
              <a:ext cx="152400" cy="179565"/>
            </a:xfrm>
            <a:custGeom>
              <a:avLst/>
              <a:gdLst>
                <a:gd name="connsiteX0" fmla="*/ 152400 w 152400"/>
                <a:gd name="connsiteY0" fmla="*/ 64313 h 179565"/>
                <a:gd name="connsiteX1" fmla="*/ 152400 w 152400"/>
                <a:gd name="connsiteY1" fmla="*/ 62408 h 179565"/>
                <a:gd name="connsiteX2" fmla="*/ 151448 w 152400"/>
                <a:gd name="connsiteY2" fmla="*/ 60503 h 179565"/>
                <a:gd name="connsiteX3" fmla="*/ 150495 w 152400"/>
                <a:gd name="connsiteY3" fmla="*/ 59551 h 179565"/>
                <a:gd name="connsiteX4" fmla="*/ 98108 w 152400"/>
                <a:gd name="connsiteY4" fmla="*/ 2401 h 179565"/>
                <a:gd name="connsiteX5" fmla="*/ 98108 w 152400"/>
                <a:gd name="connsiteY5" fmla="*/ 2401 h 179565"/>
                <a:gd name="connsiteX6" fmla="*/ 96203 w 152400"/>
                <a:gd name="connsiteY6" fmla="*/ 1448 h 179565"/>
                <a:gd name="connsiteX7" fmla="*/ 95250 w 152400"/>
                <a:gd name="connsiteY7" fmla="*/ 496 h 179565"/>
                <a:gd name="connsiteX8" fmla="*/ 94298 w 152400"/>
                <a:gd name="connsiteY8" fmla="*/ 496 h 179565"/>
                <a:gd name="connsiteX9" fmla="*/ 92393 w 152400"/>
                <a:gd name="connsiteY9" fmla="*/ 496 h 179565"/>
                <a:gd name="connsiteX10" fmla="*/ 92393 w 152400"/>
                <a:gd name="connsiteY10" fmla="*/ 496 h 179565"/>
                <a:gd name="connsiteX11" fmla="*/ 9525 w 152400"/>
                <a:gd name="connsiteY11" fmla="*/ 496 h 179565"/>
                <a:gd name="connsiteX12" fmla="*/ 0 w 152400"/>
                <a:gd name="connsiteY12" fmla="*/ 8116 h 179565"/>
                <a:gd name="connsiteX13" fmla="*/ 0 w 152400"/>
                <a:gd name="connsiteY13" fmla="*/ 170041 h 179565"/>
                <a:gd name="connsiteX14" fmla="*/ 9525 w 152400"/>
                <a:gd name="connsiteY14" fmla="*/ 179566 h 179565"/>
                <a:gd name="connsiteX15" fmla="*/ 142875 w 152400"/>
                <a:gd name="connsiteY15" fmla="*/ 179566 h 179565"/>
                <a:gd name="connsiteX16" fmla="*/ 152400 w 152400"/>
                <a:gd name="connsiteY16" fmla="*/ 170041 h 179565"/>
                <a:gd name="connsiteX17" fmla="*/ 152400 w 152400"/>
                <a:gd name="connsiteY17" fmla="*/ 65266 h 179565"/>
                <a:gd name="connsiteX18" fmla="*/ 152400 w 152400"/>
                <a:gd name="connsiteY18" fmla="*/ 64313 h 179565"/>
                <a:gd name="connsiteX19" fmla="*/ 38100 w 152400"/>
                <a:gd name="connsiteY19" fmla="*/ 74791 h 179565"/>
                <a:gd name="connsiteX20" fmla="*/ 57150 w 152400"/>
                <a:gd name="connsiteY20" fmla="*/ 74791 h 179565"/>
                <a:gd name="connsiteX21" fmla="*/ 66675 w 152400"/>
                <a:gd name="connsiteY21" fmla="*/ 84316 h 179565"/>
                <a:gd name="connsiteX22" fmla="*/ 57150 w 152400"/>
                <a:gd name="connsiteY22" fmla="*/ 93841 h 179565"/>
                <a:gd name="connsiteX23" fmla="*/ 38100 w 152400"/>
                <a:gd name="connsiteY23" fmla="*/ 93841 h 179565"/>
                <a:gd name="connsiteX24" fmla="*/ 28575 w 152400"/>
                <a:gd name="connsiteY24" fmla="*/ 84316 h 179565"/>
                <a:gd name="connsiteX25" fmla="*/ 38100 w 152400"/>
                <a:gd name="connsiteY25" fmla="*/ 74791 h 179565"/>
                <a:gd name="connsiteX26" fmla="*/ 95250 w 152400"/>
                <a:gd name="connsiteY26" fmla="*/ 131941 h 179565"/>
                <a:gd name="connsiteX27" fmla="*/ 38100 w 152400"/>
                <a:gd name="connsiteY27" fmla="*/ 131941 h 179565"/>
                <a:gd name="connsiteX28" fmla="*/ 28575 w 152400"/>
                <a:gd name="connsiteY28" fmla="*/ 122416 h 179565"/>
                <a:gd name="connsiteX29" fmla="*/ 38100 w 152400"/>
                <a:gd name="connsiteY29" fmla="*/ 112891 h 179565"/>
                <a:gd name="connsiteX30" fmla="*/ 95250 w 152400"/>
                <a:gd name="connsiteY30" fmla="*/ 112891 h 179565"/>
                <a:gd name="connsiteX31" fmla="*/ 104775 w 152400"/>
                <a:gd name="connsiteY31" fmla="*/ 122416 h 179565"/>
                <a:gd name="connsiteX32" fmla="*/ 95250 w 152400"/>
                <a:gd name="connsiteY32" fmla="*/ 131941 h 179565"/>
                <a:gd name="connsiteX33" fmla="*/ 100013 w 152400"/>
                <a:gd name="connsiteY33" fmla="*/ 55741 h 179565"/>
                <a:gd name="connsiteX34" fmla="*/ 100013 w 152400"/>
                <a:gd name="connsiteY34" fmla="*/ 32881 h 179565"/>
                <a:gd name="connsiteX35" fmla="*/ 120968 w 152400"/>
                <a:gd name="connsiteY35" fmla="*/ 55741 h 179565"/>
                <a:gd name="connsiteX36" fmla="*/ 100013 w 152400"/>
                <a:gd name="connsiteY36" fmla="*/ 55741 h 17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52400" h="179565">
                  <a:moveTo>
                    <a:pt x="152400" y="64313"/>
                  </a:moveTo>
                  <a:cubicBezTo>
                    <a:pt x="152400" y="63361"/>
                    <a:pt x="152400" y="63361"/>
                    <a:pt x="152400" y="62408"/>
                  </a:cubicBezTo>
                  <a:cubicBezTo>
                    <a:pt x="152400" y="61456"/>
                    <a:pt x="151448" y="61456"/>
                    <a:pt x="151448" y="60503"/>
                  </a:cubicBezTo>
                  <a:cubicBezTo>
                    <a:pt x="151448" y="60503"/>
                    <a:pt x="151448" y="59551"/>
                    <a:pt x="150495" y="59551"/>
                  </a:cubicBezTo>
                  <a:lnTo>
                    <a:pt x="98108" y="2401"/>
                  </a:lnTo>
                  <a:cubicBezTo>
                    <a:pt x="98108" y="2401"/>
                    <a:pt x="98108" y="2401"/>
                    <a:pt x="98108" y="2401"/>
                  </a:cubicBezTo>
                  <a:cubicBezTo>
                    <a:pt x="97155" y="1448"/>
                    <a:pt x="97155" y="1448"/>
                    <a:pt x="96203" y="1448"/>
                  </a:cubicBezTo>
                  <a:cubicBezTo>
                    <a:pt x="96203" y="1448"/>
                    <a:pt x="95250" y="496"/>
                    <a:pt x="95250" y="496"/>
                  </a:cubicBezTo>
                  <a:cubicBezTo>
                    <a:pt x="95250" y="496"/>
                    <a:pt x="94298" y="496"/>
                    <a:pt x="94298" y="496"/>
                  </a:cubicBezTo>
                  <a:cubicBezTo>
                    <a:pt x="93345" y="496"/>
                    <a:pt x="92393" y="496"/>
                    <a:pt x="92393" y="496"/>
                  </a:cubicBezTo>
                  <a:cubicBezTo>
                    <a:pt x="92393" y="496"/>
                    <a:pt x="92393" y="496"/>
                    <a:pt x="92393" y="496"/>
                  </a:cubicBezTo>
                  <a:lnTo>
                    <a:pt x="9525" y="496"/>
                  </a:lnTo>
                  <a:cubicBezTo>
                    <a:pt x="3810" y="-1409"/>
                    <a:pt x="0" y="2401"/>
                    <a:pt x="0" y="8116"/>
                  </a:cubicBezTo>
                  <a:lnTo>
                    <a:pt x="0" y="170041"/>
                  </a:lnTo>
                  <a:cubicBezTo>
                    <a:pt x="0" y="175756"/>
                    <a:pt x="3810" y="179566"/>
                    <a:pt x="9525" y="179566"/>
                  </a:cubicBezTo>
                  <a:lnTo>
                    <a:pt x="142875" y="179566"/>
                  </a:lnTo>
                  <a:cubicBezTo>
                    <a:pt x="148590" y="179566"/>
                    <a:pt x="152400" y="175756"/>
                    <a:pt x="152400" y="170041"/>
                  </a:cubicBezTo>
                  <a:lnTo>
                    <a:pt x="152400" y="65266"/>
                  </a:lnTo>
                  <a:cubicBezTo>
                    <a:pt x="152400" y="64313"/>
                    <a:pt x="152400" y="64313"/>
                    <a:pt x="152400" y="64313"/>
                  </a:cubicBezTo>
                  <a:close/>
                  <a:moveTo>
                    <a:pt x="38100" y="74791"/>
                  </a:moveTo>
                  <a:lnTo>
                    <a:pt x="57150" y="74791"/>
                  </a:lnTo>
                  <a:cubicBezTo>
                    <a:pt x="62865" y="74791"/>
                    <a:pt x="66675" y="78601"/>
                    <a:pt x="66675" y="84316"/>
                  </a:cubicBezTo>
                  <a:cubicBezTo>
                    <a:pt x="66675" y="90031"/>
                    <a:pt x="62865" y="93841"/>
                    <a:pt x="57150" y="93841"/>
                  </a:cubicBezTo>
                  <a:lnTo>
                    <a:pt x="38100" y="93841"/>
                  </a:lnTo>
                  <a:cubicBezTo>
                    <a:pt x="32385" y="93841"/>
                    <a:pt x="28575" y="90031"/>
                    <a:pt x="28575" y="84316"/>
                  </a:cubicBezTo>
                  <a:cubicBezTo>
                    <a:pt x="28575" y="78601"/>
                    <a:pt x="32385" y="74791"/>
                    <a:pt x="38100" y="74791"/>
                  </a:cubicBezTo>
                  <a:close/>
                  <a:moveTo>
                    <a:pt x="95250" y="131941"/>
                  </a:moveTo>
                  <a:lnTo>
                    <a:pt x="38100" y="131941"/>
                  </a:lnTo>
                  <a:cubicBezTo>
                    <a:pt x="32385" y="131941"/>
                    <a:pt x="28575" y="128131"/>
                    <a:pt x="28575" y="122416"/>
                  </a:cubicBezTo>
                  <a:cubicBezTo>
                    <a:pt x="28575" y="116701"/>
                    <a:pt x="32385" y="112891"/>
                    <a:pt x="38100" y="112891"/>
                  </a:cubicBezTo>
                  <a:lnTo>
                    <a:pt x="95250" y="112891"/>
                  </a:lnTo>
                  <a:cubicBezTo>
                    <a:pt x="100965" y="112891"/>
                    <a:pt x="104775" y="116701"/>
                    <a:pt x="104775" y="122416"/>
                  </a:cubicBezTo>
                  <a:cubicBezTo>
                    <a:pt x="104775" y="128131"/>
                    <a:pt x="100965" y="131941"/>
                    <a:pt x="95250" y="131941"/>
                  </a:cubicBezTo>
                  <a:close/>
                  <a:moveTo>
                    <a:pt x="100013" y="55741"/>
                  </a:moveTo>
                  <a:lnTo>
                    <a:pt x="100013" y="32881"/>
                  </a:lnTo>
                  <a:lnTo>
                    <a:pt x="120968" y="55741"/>
                  </a:lnTo>
                  <a:lnTo>
                    <a:pt x="100013" y="557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7645738" y="3698644"/>
            <a:ext cx="1941066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经营的新思路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7645738" y="4117638"/>
            <a:ext cx="3504862" cy="386003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传统的经营思路已经无法适应互联网高速发展的速度，需要探索新的经营思路</a:t>
            </a:r>
            <a:endParaRPr lang="zh-CN" altLang="en-US" sz="1000" dirty="0"/>
          </a:p>
        </p:txBody>
      </p:sp>
      <p:sp>
        <p:nvSpPr>
          <p:cNvPr id="76" name="文本框 75"/>
          <p:cNvSpPr txBox="1"/>
          <p:nvPr/>
        </p:nvSpPr>
        <p:spPr>
          <a:xfrm>
            <a:off x="7645738" y="5111519"/>
            <a:ext cx="1941066" cy="33708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+mj-ea"/>
                <a:ea typeface="+mj-ea"/>
              </a:rPr>
              <a:t>服务的新模式</a:t>
            </a:r>
            <a:endParaRPr lang="en-US" altLang="zh-CN" dirty="0">
              <a:latin typeface="+mj-ea"/>
              <a:ea typeface="+mj-ea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7645738" y="5530513"/>
            <a:ext cx="3504862" cy="386003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打破传统的对接和服务模式，针对客户自身问题定制服务，并保证质量和专业的内容是当前的发展目标</a:t>
            </a:r>
            <a:endParaRPr lang="zh-CN" altLang="en-US" sz="1000" dirty="0"/>
          </a:p>
        </p:txBody>
      </p:sp>
      <p:sp>
        <p:nvSpPr>
          <p:cNvPr id="81" name="椭圆 80"/>
          <p:cNvSpPr/>
          <p:nvPr/>
        </p:nvSpPr>
        <p:spPr>
          <a:xfrm>
            <a:off x="6756387" y="3804169"/>
            <a:ext cx="595230" cy="59523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图形 65"/>
          <p:cNvSpPr/>
          <p:nvPr/>
        </p:nvSpPr>
        <p:spPr>
          <a:xfrm>
            <a:off x="6925263" y="3977738"/>
            <a:ext cx="257478" cy="270674"/>
          </a:xfrm>
          <a:custGeom>
            <a:avLst/>
            <a:gdLst>
              <a:gd name="connsiteX0" fmla="*/ 180975 w 190500"/>
              <a:gd name="connsiteY0" fmla="*/ 0 h 200263"/>
              <a:gd name="connsiteX1" fmla="*/ 9525 w 190500"/>
              <a:gd name="connsiteY1" fmla="*/ 0 h 200263"/>
              <a:gd name="connsiteX2" fmla="*/ 0 w 190500"/>
              <a:gd name="connsiteY2" fmla="*/ 9525 h 200263"/>
              <a:gd name="connsiteX3" fmla="*/ 0 w 190500"/>
              <a:gd name="connsiteY3" fmla="*/ 71438 h 200263"/>
              <a:gd name="connsiteX4" fmla="*/ 9525 w 190500"/>
              <a:gd name="connsiteY4" fmla="*/ 80963 h 200263"/>
              <a:gd name="connsiteX5" fmla="*/ 28575 w 190500"/>
              <a:gd name="connsiteY5" fmla="*/ 80963 h 200263"/>
              <a:gd name="connsiteX6" fmla="*/ 28575 w 190500"/>
              <a:gd name="connsiteY6" fmla="*/ 190500 h 200263"/>
              <a:gd name="connsiteX7" fmla="*/ 34290 w 190500"/>
              <a:gd name="connsiteY7" fmla="*/ 199073 h 200263"/>
              <a:gd name="connsiteX8" fmla="*/ 43815 w 190500"/>
              <a:gd name="connsiteY8" fmla="*/ 198120 h 200263"/>
              <a:gd name="connsiteX9" fmla="*/ 66675 w 190500"/>
              <a:gd name="connsiteY9" fmla="*/ 180975 h 200263"/>
              <a:gd name="connsiteX10" fmla="*/ 89535 w 190500"/>
              <a:gd name="connsiteY10" fmla="*/ 198120 h 200263"/>
              <a:gd name="connsiteX11" fmla="*/ 100965 w 190500"/>
              <a:gd name="connsiteY11" fmla="*/ 198120 h 200263"/>
              <a:gd name="connsiteX12" fmla="*/ 123825 w 190500"/>
              <a:gd name="connsiteY12" fmla="*/ 180975 h 200263"/>
              <a:gd name="connsiteX13" fmla="*/ 146685 w 190500"/>
              <a:gd name="connsiteY13" fmla="*/ 198120 h 200263"/>
              <a:gd name="connsiteX14" fmla="*/ 152400 w 190500"/>
              <a:gd name="connsiteY14" fmla="*/ 200025 h 200263"/>
              <a:gd name="connsiteX15" fmla="*/ 157163 w 190500"/>
              <a:gd name="connsiteY15" fmla="*/ 199073 h 200263"/>
              <a:gd name="connsiteX16" fmla="*/ 161925 w 190500"/>
              <a:gd name="connsiteY16" fmla="*/ 190500 h 200263"/>
              <a:gd name="connsiteX17" fmla="*/ 161925 w 190500"/>
              <a:gd name="connsiteY17" fmla="*/ 80963 h 200263"/>
              <a:gd name="connsiteX18" fmla="*/ 180975 w 190500"/>
              <a:gd name="connsiteY18" fmla="*/ 80963 h 200263"/>
              <a:gd name="connsiteX19" fmla="*/ 190500 w 190500"/>
              <a:gd name="connsiteY19" fmla="*/ 71438 h 200263"/>
              <a:gd name="connsiteX20" fmla="*/ 190500 w 190500"/>
              <a:gd name="connsiteY20" fmla="*/ 9525 h 200263"/>
              <a:gd name="connsiteX21" fmla="*/ 180975 w 190500"/>
              <a:gd name="connsiteY21" fmla="*/ 0 h 200263"/>
              <a:gd name="connsiteX22" fmla="*/ 114300 w 190500"/>
              <a:gd name="connsiteY22" fmla="*/ 114300 h 200263"/>
              <a:gd name="connsiteX23" fmla="*/ 104775 w 190500"/>
              <a:gd name="connsiteY23" fmla="*/ 114300 h 200263"/>
              <a:gd name="connsiteX24" fmla="*/ 104775 w 190500"/>
              <a:gd name="connsiteY24" fmla="*/ 123825 h 200263"/>
              <a:gd name="connsiteX25" fmla="*/ 95250 w 190500"/>
              <a:gd name="connsiteY25" fmla="*/ 133350 h 200263"/>
              <a:gd name="connsiteX26" fmla="*/ 85725 w 190500"/>
              <a:gd name="connsiteY26" fmla="*/ 123825 h 200263"/>
              <a:gd name="connsiteX27" fmla="*/ 85725 w 190500"/>
              <a:gd name="connsiteY27" fmla="*/ 114300 h 200263"/>
              <a:gd name="connsiteX28" fmla="*/ 76200 w 190500"/>
              <a:gd name="connsiteY28" fmla="*/ 114300 h 200263"/>
              <a:gd name="connsiteX29" fmla="*/ 66675 w 190500"/>
              <a:gd name="connsiteY29" fmla="*/ 104775 h 200263"/>
              <a:gd name="connsiteX30" fmla="*/ 76200 w 190500"/>
              <a:gd name="connsiteY30" fmla="*/ 95250 h 200263"/>
              <a:gd name="connsiteX31" fmla="*/ 85725 w 190500"/>
              <a:gd name="connsiteY31" fmla="*/ 95250 h 200263"/>
              <a:gd name="connsiteX32" fmla="*/ 85725 w 190500"/>
              <a:gd name="connsiteY32" fmla="*/ 85725 h 200263"/>
              <a:gd name="connsiteX33" fmla="*/ 95250 w 190500"/>
              <a:gd name="connsiteY33" fmla="*/ 76200 h 200263"/>
              <a:gd name="connsiteX34" fmla="*/ 104775 w 190500"/>
              <a:gd name="connsiteY34" fmla="*/ 85725 h 200263"/>
              <a:gd name="connsiteX35" fmla="*/ 104775 w 190500"/>
              <a:gd name="connsiteY35" fmla="*/ 95250 h 200263"/>
              <a:gd name="connsiteX36" fmla="*/ 114300 w 190500"/>
              <a:gd name="connsiteY36" fmla="*/ 95250 h 200263"/>
              <a:gd name="connsiteX37" fmla="*/ 123825 w 190500"/>
              <a:gd name="connsiteY37" fmla="*/ 104775 h 200263"/>
              <a:gd name="connsiteX38" fmla="*/ 114300 w 190500"/>
              <a:gd name="connsiteY38" fmla="*/ 114300 h 200263"/>
              <a:gd name="connsiteX39" fmla="*/ 171450 w 190500"/>
              <a:gd name="connsiteY39" fmla="*/ 61913 h 200263"/>
              <a:gd name="connsiteX40" fmla="*/ 161925 w 190500"/>
              <a:gd name="connsiteY40" fmla="*/ 61913 h 200263"/>
              <a:gd name="connsiteX41" fmla="*/ 161925 w 190500"/>
              <a:gd name="connsiteY41" fmla="*/ 38100 h 200263"/>
              <a:gd name="connsiteX42" fmla="*/ 152400 w 190500"/>
              <a:gd name="connsiteY42" fmla="*/ 28575 h 200263"/>
              <a:gd name="connsiteX43" fmla="*/ 38100 w 190500"/>
              <a:gd name="connsiteY43" fmla="*/ 28575 h 200263"/>
              <a:gd name="connsiteX44" fmla="*/ 28575 w 190500"/>
              <a:gd name="connsiteY44" fmla="*/ 38100 h 200263"/>
              <a:gd name="connsiteX45" fmla="*/ 28575 w 190500"/>
              <a:gd name="connsiteY45" fmla="*/ 61913 h 200263"/>
              <a:gd name="connsiteX46" fmla="*/ 19050 w 190500"/>
              <a:gd name="connsiteY46" fmla="*/ 61913 h 200263"/>
              <a:gd name="connsiteX47" fmla="*/ 19050 w 190500"/>
              <a:gd name="connsiteY47" fmla="*/ 19050 h 200263"/>
              <a:gd name="connsiteX48" fmla="*/ 171450 w 190500"/>
              <a:gd name="connsiteY48" fmla="*/ 19050 h 200263"/>
              <a:gd name="connsiteX49" fmla="*/ 171450 w 190500"/>
              <a:gd name="connsiteY49" fmla="*/ 61913 h 20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90500" h="200263">
                <a:moveTo>
                  <a:pt x="180975" y="0"/>
                </a:moveTo>
                <a:lnTo>
                  <a:pt x="9525" y="0"/>
                </a:lnTo>
                <a:cubicBezTo>
                  <a:pt x="3810" y="0"/>
                  <a:pt x="0" y="3810"/>
                  <a:pt x="0" y="9525"/>
                </a:cubicBezTo>
                <a:lnTo>
                  <a:pt x="0" y="71438"/>
                </a:lnTo>
                <a:cubicBezTo>
                  <a:pt x="0" y="77153"/>
                  <a:pt x="3810" y="80963"/>
                  <a:pt x="9525" y="80963"/>
                </a:cubicBezTo>
                <a:lnTo>
                  <a:pt x="28575" y="80963"/>
                </a:lnTo>
                <a:lnTo>
                  <a:pt x="28575" y="190500"/>
                </a:lnTo>
                <a:cubicBezTo>
                  <a:pt x="28575" y="194310"/>
                  <a:pt x="30480" y="197168"/>
                  <a:pt x="34290" y="199073"/>
                </a:cubicBezTo>
                <a:cubicBezTo>
                  <a:pt x="37148" y="200978"/>
                  <a:pt x="40958" y="200025"/>
                  <a:pt x="43815" y="198120"/>
                </a:cubicBezTo>
                <a:lnTo>
                  <a:pt x="66675" y="180975"/>
                </a:lnTo>
                <a:lnTo>
                  <a:pt x="89535" y="198120"/>
                </a:lnTo>
                <a:cubicBezTo>
                  <a:pt x="93345" y="200978"/>
                  <a:pt x="97155" y="200978"/>
                  <a:pt x="100965" y="198120"/>
                </a:cubicBezTo>
                <a:lnTo>
                  <a:pt x="123825" y="180975"/>
                </a:lnTo>
                <a:lnTo>
                  <a:pt x="146685" y="198120"/>
                </a:lnTo>
                <a:cubicBezTo>
                  <a:pt x="148590" y="199073"/>
                  <a:pt x="150495" y="200025"/>
                  <a:pt x="152400" y="200025"/>
                </a:cubicBezTo>
                <a:cubicBezTo>
                  <a:pt x="154305" y="200025"/>
                  <a:pt x="155258" y="200025"/>
                  <a:pt x="157163" y="199073"/>
                </a:cubicBezTo>
                <a:cubicBezTo>
                  <a:pt x="160020" y="197168"/>
                  <a:pt x="161925" y="194310"/>
                  <a:pt x="161925" y="190500"/>
                </a:cubicBezTo>
                <a:lnTo>
                  <a:pt x="161925" y="80963"/>
                </a:lnTo>
                <a:lnTo>
                  <a:pt x="180975" y="80963"/>
                </a:lnTo>
                <a:cubicBezTo>
                  <a:pt x="186690" y="80963"/>
                  <a:pt x="190500" y="77153"/>
                  <a:pt x="190500" y="71438"/>
                </a:cubicBezTo>
                <a:lnTo>
                  <a:pt x="190500" y="9525"/>
                </a:lnTo>
                <a:cubicBezTo>
                  <a:pt x="190500" y="3810"/>
                  <a:pt x="186690" y="0"/>
                  <a:pt x="180975" y="0"/>
                </a:cubicBezTo>
                <a:close/>
                <a:moveTo>
                  <a:pt x="114300" y="114300"/>
                </a:moveTo>
                <a:lnTo>
                  <a:pt x="104775" y="114300"/>
                </a:lnTo>
                <a:lnTo>
                  <a:pt x="104775" y="123825"/>
                </a:lnTo>
                <a:cubicBezTo>
                  <a:pt x="104775" y="129540"/>
                  <a:pt x="100965" y="133350"/>
                  <a:pt x="95250" y="133350"/>
                </a:cubicBezTo>
                <a:cubicBezTo>
                  <a:pt x="89535" y="133350"/>
                  <a:pt x="85725" y="129540"/>
                  <a:pt x="85725" y="123825"/>
                </a:cubicBezTo>
                <a:lnTo>
                  <a:pt x="85725" y="114300"/>
                </a:lnTo>
                <a:lnTo>
                  <a:pt x="76200" y="114300"/>
                </a:lnTo>
                <a:cubicBezTo>
                  <a:pt x="70485" y="114300"/>
                  <a:pt x="66675" y="110490"/>
                  <a:pt x="66675" y="104775"/>
                </a:cubicBezTo>
                <a:cubicBezTo>
                  <a:pt x="66675" y="99060"/>
                  <a:pt x="70485" y="95250"/>
                  <a:pt x="76200" y="95250"/>
                </a:cubicBezTo>
                <a:lnTo>
                  <a:pt x="85725" y="95250"/>
                </a:lnTo>
                <a:lnTo>
                  <a:pt x="85725" y="85725"/>
                </a:lnTo>
                <a:cubicBezTo>
                  <a:pt x="85725" y="80010"/>
                  <a:pt x="89535" y="76200"/>
                  <a:pt x="95250" y="76200"/>
                </a:cubicBezTo>
                <a:cubicBezTo>
                  <a:pt x="100965" y="76200"/>
                  <a:pt x="104775" y="80010"/>
                  <a:pt x="104775" y="85725"/>
                </a:cubicBezTo>
                <a:lnTo>
                  <a:pt x="104775" y="95250"/>
                </a:lnTo>
                <a:lnTo>
                  <a:pt x="114300" y="95250"/>
                </a:lnTo>
                <a:cubicBezTo>
                  <a:pt x="120015" y="95250"/>
                  <a:pt x="123825" y="99060"/>
                  <a:pt x="123825" y="104775"/>
                </a:cubicBezTo>
                <a:cubicBezTo>
                  <a:pt x="123825" y="110490"/>
                  <a:pt x="120015" y="114300"/>
                  <a:pt x="114300" y="114300"/>
                </a:cubicBezTo>
                <a:close/>
                <a:moveTo>
                  <a:pt x="171450" y="61913"/>
                </a:moveTo>
                <a:lnTo>
                  <a:pt x="161925" y="61913"/>
                </a:lnTo>
                <a:lnTo>
                  <a:pt x="161925" y="38100"/>
                </a:lnTo>
                <a:cubicBezTo>
                  <a:pt x="161925" y="32385"/>
                  <a:pt x="158115" y="28575"/>
                  <a:pt x="152400" y="28575"/>
                </a:cubicBezTo>
                <a:lnTo>
                  <a:pt x="38100" y="28575"/>
                </a:lnTo>
                <a:cubicBezTo>
                  <a:pt x="32385" y="28575"/>
                  <a:pt x="28575" y="32385"/>
                  <a:pt x="28575" y="38100"/>
                </a:cubicBezTo>
                <a:lnTo>
                  <a:pt x="28575" y="61913"/>
                </a:lnTo>
                <a:lnTo>
                  <a:pt x="19050" y="61913"/>
                </a:lnTo>
                <a:lnTo>
                  <a:pt x="19050" y="19050"/>
                </a:lnTo>
                <a:lnTo>
                  <a:pt x="171450" y="19050"/>
                </a:lnTo>
                <a:lnTo>
                  <a:pt x="171450" y="6191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  <a:ln w="9525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6756387" y="5217044"/>
            <a:ext cx="595230" cy="595230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图形 68"/>
          <p:cNvSpPr/>
          <p:nvPr/>
        </p:nvSpPr>
        <p:spPr>
          <a:xfrm>
            <a:off x="6955090" y="5372598"/>
            <a:ext cx="216876" cy="265070"/>
          </a:xfrm>
          <a:custGeom>
            <a:avLst/>
            <a:gdLst>
              <a:gd name="connsiteX0" fmla="*/ 169545 w 171450"/>
              <a:gd name="connsiteY0" fmla="*/ 53340 h 209550"/>
              <a:gd name="connsiteX1" fmla="*/ 126683 w 171450"/>
              <a:gd name="connsiteY1" fmla="*/ 2858 h 209550"/>
              <a:gd name="connsiteX2" fmla="*/ 119063 w 171450"/>
              <a:gd name="connsiteY2" fmla="*/ 0 h 209550"/>
              <a:gd name="connsiteX3" fmla="*/ 9525 w 171450"/>
              <a:gd name="connsiteY3" fmla="*/ 0 h 209550"/>
              <a:gd name="connsiteX4" fmla="*/ 0 w 171450"/>
              <a:gd name="connsiteY4" fmla="*/ 9525 h 209550"/>
              <a:gd name="connsiteX5" fmla="*/ 0 w 171450"/>
              <a:gd name="connsiteY5" fmla="*/ 200025 h 209550"/>
              <a:gd name="connsiteX6" fmla="*/ 9525 w 171450"/>
              <a:gd name="connsiteY6" fmla="*/ 209550 h 209550"/>
              <a:gd name="connsiteX7" fmla="*/ 161925 w 171450"/>
              <a:gd name="connsiteY7" fmla="*/ 209550 h 209550"/>
              <a:gd name="connsiteX8" fmla="*/ 171450 w 171450"/>
              <a:gd name="connsiteY8" fmla="*/ 200025 h 209550"/>
              <a:gd name="connsiteX9" fmla="*/ 171450 w 171450"/>
              <a:gd name="connsiteY9" fmla="*/ 60008 h 209550"/>
              <a:gd name="connsiteX10" fmla="*/ 169545 w 171450"/>
              <a:gd name="connsiteY10" fmla="*/ 53340 h 209550"/>
              <a:gd name="connsiteX11" fmla="*/ 141923 w 171450"/>
              <a:gd name="connsiteY11" fmla="*/ 104775 h 209550"/>
              <a:gd name="connsiteX12" fmla="*/ 120015 w 171450"/>
              <a:gd name="connsiteY12" fmla="*/ 124778 h 209550"/>
              <a:gd name="connsiteX13" fmla="*/ 125730 w 171450"/>
              <a:gd name="connsiteY13" fmla="*/ 154305 h 209550"/>
              <a:gd name="connsiteX14" fmla="*/ 121920 w 171450"/>
              <a:gd name="connsiteY14" fmla="*/ 163830 h 209550"/>
              <a:gd name="connsiteX15" fmla="*/ 116205 w 171450"/>
              <a:gd name="connsiteY15" fmla="*/ 165735 h 209550"/>
              <a:gd name="connsiteX16" fmla="*/ 111443 w 171450"/>
              <a:gd name="connsiteY16" fmla="*/ 164783 h 209550"/>
              <a:gd name="connsiteX17" fmla="*/ 85725 w 171450"/>
              <a:gd name="connsiteY17" fmla="*/ 150495 h 209550"/>
              <a:gd name="connsiteX18" fmla="*/ 60008 w 171450"/>
              <a:gd name="connsiteY18" fmla="*/ 164783 h 209550"/>
              <a:gd name="connsiteX19" fmla="*/ 49530 w 171450"/>
              <a:gd name="connsiteY19" fmla="*/ 163830 h 209550"/>
              <a:gd name="connsiteX20" fmla="*/ 45720 w 171450"/>
              <a:gd name="connsiteY20" fmla="*/ 154305 h 209550"/>
              <a:gd name="connsiteX21" fmla="*/ 51435 w 171450"/>
              <a:gd name="connsiteY21" fmla="*/ 124778 h 209550"/>
              <a:gd name="connsiteX22" fmla="*/ 29528 w 171450"/>
              <a:gd name="connsiteY22" fmla="*/ 104775 h 209550"/>
              <a:gd name="connsiteX23" fmla="*/ 26670 w 171450"/>
              <a:gd name="connsiteY23" fmla="*/ 95250 h 209550"/>
              <a:gd name="connsiteX24" fmla="*/ 34290 w 171450"/>
              <a:gd name="connsiteY24" fmla="*/ 88583 h 209550"/>
              <a:gd name="connsiteX25" fmla="*/ 63818 w 171450"/>
              <a:gd name="connsiteY25" fmla="*/ 84773 h 209550"/>
              <a:gd name="connsiteX26" fmla="*/ 76200 w 171450"/>
              <a:gd name="connsiteY26" fmla="*/ 57150 h 209550"/>
              <a:gd name="connsiteX27" fmla="*/ 85725 w 171450"/>
              <a:gd name="connsiteY27" fmla="*/ 52388 h 209550"/>
              <a:gd name="connsiteX28" fmla="*/ 94298 w 171450"/>
              <a:gd name="connsiteY28" fmla="*/ 58103 h 209550"/>
              <a:gd name="connsiteX29" fmla="*/ 106680 w 171450"/>
              <a:gd name="connsiteY29" fmla="*/ 85725 h 209550"/>
              <a:gd name="connsiteX30" fmla="*/ 136208 w 171450"/>
              <a:gd name="connsiteY30" fmla="*/ 89535 h 209550"/>
              <a:gd name="connsiteX31" fmla="*/ 143828 w 171450"/>
              <a:gd name="connsiteY31" fmla="*/ 96203 h 209550"/>
              <a:gd name="connsiteX32" fmla="*/ 141923 w 171450"/>
              <a:gd name="connsiteY32" fmla="*/ 104775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1450" h="209550">
                <a:moveTo>
                  <a:pt x="169545" y="53340"/>
                </a:moveTo>
                <a:lnTo>
                  <a:pt x="126683" y="2858"/>
                </a:lnTo>
                <a:cubicBezTo>
                  <a:pt x="124778" y="953"/>
                  <a:pt x="121920" y="0"/>
                  <a:pt x="119063" y="0"/>
                </a:cubicBezTo>
                <a:lnTo>
                  <a:pt x="9525" y="0"/>
                </a:lnTo>
                <a:cubicBezTo>
                  <a:pt x="3810" y="0"/>
                  <a:pt x="0" y="3810"/>
                  <a:pt x="0" y="9525"/>
                </a:cubicBezTo>
                <a:lnTo>
                  <a:pt x="0" y="200025"/>
                </a:lnTo>
                <a:cubicBezTo>
                  <a:pt x="0" y="205740"/>
                  <a:pt x="3810" y="209550"/>
                  <a:pt x="9525" y="209550"/>
                </a:cubicBezTo>
                <a:lnTo>
                  <a:pt x="161925" y="209550"/>
                </a:lnTo>
                <a:cubicBezTo>
                  <a:pt x="167640" y="209550"/>
                  <a:pt x="171450" y="205740"/>
                  <a:pt x="171450" y="200025"/>
                </a:cubicBezTo>
                <a:lnTo>
                  <a:pt x="171450" y="60008"/>
                </a:lnTo>
                <a:cubicBezTo>
                  <a:pt x="171450" y="57150"/>
                  <a:pt x="170498" y="55245"/>
                  <a:pt x="169545" y="53340"/>
                </a:cubicBezTo>
                <a:close/>
                <a:moveTo>
                  <a:pt x="141923" y="104775"/>
                </a:moveTo>
                <a:lnTo>
                  <a:pt x="120015" y="124778"/>
                </a:lnTo>
                <a:lnTo>
                  <a:pt x="125730" y="154305"/>
                </a:lnTo>
                <a:cubicBezTo>
                  <a:pt x="126683" y="158115"/>
                  <a:pt x="124778" y="161925"/>
                  <a:pt x="121920" y="163830"/>
                </a:cubicBezTo>
                <a:cubicBezTo>
                  <a:pt x="120015" y="164783"/>
                  <a:pt x="118110" y="165735"/>
                  <a:pt x="116205" y="165735"/>
                </a:cubicBezTo>
                <a:cubicBezTo>
                  <a:pt x="114300" y="165735"/>
                  <a:pt x="113348" y="165735"/>
                  <a:pt x="111443" y="164783"/>
                </a:cubicBezTo>
                <a:lnTo>
                  <a:pt x="85725" y="150495"/>
                </a:lnTo>
                <a:lnTo>
                  <a:pt x="60008" y="164783"/>
                </a:lnTo>
                <a:cubicBezTo>
                  <a:pt x="57150" y="166688"/>
                  <a:pt x="52388" y="166688"/>
                  <a:pt x="49530" y="163830"/>
                </a:cubicBezTo>
                <a:cubicBezTo>
                  <a:pt x="46673" y="161925"/>
                  <a:pt x="44768" y="158115"/>
                  <a:pt x="45720" y="154305"/>
                </a:cubicBezTo>
                <a:lnTo>
                  <a:pt x="51435" y="124778"/>
                </a:lnTo>
                <a:lnTo>
                  <a:pt x="29528" y="104775"/>
                </a:lnTo>
                <a:cubicBezTo>
                  <a:pt x="26670" y="101918"/>
                  <a:pt x="25718" y="98108"/>
                  <a:pt x="26670" y="95250"/>
                </a:cubicBezTo>
                <a:cubicBezTo>
                  <a:pt x="27623" y="91440"/>
                  <a:pt x="30480" y="89535"/>
                  <a:pt x="34290" y="88583"/>
                </a:cubicBezTo>
                <a:lnTo>
                  <a:pt x="63818" y="84773"/>
                </a:lnTo>
                <a:lnTo>
                  <a:pt x="76200" y="57150"/>
                </a:lnTo>
                <a:cubicBezTo>
                  <a:pt x="79058" y="54293"/>
                  <a:pt x="81915" y="52388"/>
                  <a:pt x="85725" y="52388"/>
                </a:cubicBezTo>
                <a:cubicBezTo>
                  <a:pt x="89535" y="52388"/>
                  <a:pt x="92393" y="54293"/>
                  <a:pt x="94298" y="58103"/>
                </a:cubicBezTo>
                <a:lnTo>
                  <a:pt x="106680" y="85725"/>
                </a:lnTo>
                <a:lnTo>
                  <a:pt x="136208" y="89535"/>
                </a:lnTo>
                <a:cubicBezTo>
                  <a:pt x="140018" y="89535"/>
                  <a:pt x="142875" y="92393"/>
                  <a:pt x="143828" y="96203"/>
                </a:cubicBezTo>
                <a:cubicBezTo>
                  <a:pt x="144780" y="100013"/>
                  <a:pt x="144780" y="102870"/>
                  <a:pt x="141923" y="104775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  <a:ln w="9525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660400" y="6018893"/>
            <a:ext cx="110445" cy="110445"/>
          </a:xfrm>
          <a:prstGeom prst="ellipse">
            <a:avLst/>
          </a:prstGeom>
          <a:solidFill>
            <a:srgbClr val="567E75"/>
          </a:solidFill>
          <a:ln>
            <a:noFill/>
          </a:ln>
          <a:effectLst>
            <a:outerShdw blurRad="762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812360" y="6018893"/>
            <a:ext cx="110445" cy="11044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762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964319" y="6018893"/>
            <a:ext cx="110445" cy="11044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762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/>
        </p:nvSpPr>
        <p:spPr>
          <a:xfrm>
            <a:off x="-711295" y="-991440"/>
            <a:ext cx="347851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78" name="文本框 77"/>
          <p:cNvSpPr txBox="1"/>
          <p:nvPr/>
        </p:nvSpPr>
        <p:spPr>
          <a:xfrm>
            <a:off x="606713" y="868689"/>
            <a:ext cx="269817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企业的未来展望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606713" y="1320846"/>
            <a:ext cx="2826415" cy="27699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ENTERPRISE'S FUTURE OUTLOOK</a:t>
            </a:r>
            <a:endParaRPr lang="zh-CN" altLang="en-US" sz="1200" dirty="0"/>
          </a:p>
        </p:txBody>
      </p:sp>
      <p:sp>
        <p:nvSpPr>
          <p:cNvPr id="89" name="圆: 空心 88"/>
          <p:cNvSpPr/>
          <p:nvPr/>
        </p:nvSpPr>
        <p:spPr>
          <a:xfrm>
            <a:off x="3218355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/>
        </p:nvSpPr>
        <p:spPr>
          <a:xfrm>
            <a:off x="9720674" y="773439"/>
            <a:ext cx="186461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FOUR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843628" y="3487105"/>
            <a:ext cx="1619033" cy="381771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IDEAS FOR THE FUTURE </a:t>
            </a:r>
            <a:endParaRPr lang="en-US" altLang="zh-CN" sz="1000" dirty="0">
              <a:solidFill>
                <a:schemeClr val="bg1"/>
              </a:solidFill>
            </a:endParaRPr>
          </a:p>
          <a:p>
            <a:pPr>
              <a:lnSpc>
                <a:spcPct val="130000"/>
              </a:lnSpc>
            </a:pPr>
            <a:r>
              <a:rPr lang="en-US" altLang="zh-CN" sz="1000" dirty="0">
                <a:solidFill>
                  <a:schemeClr val="bg1"/>
                </a:solidFill>
              </a:rPr>
              <a:t>OF THE INDUSTRY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660400" y="542925"/>
            <a:ext cx="10863270" cy="57721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020366" y="1881374"/>
            <a:ext cx="8151270" cy="232371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15100" spc="-300" dirty="0">
                <a:ln w="3175">
                  <a:noFill/>
                </a:ln>
                <a:solidFill>
                  <a:schemeClr val="accent1">
                    <a:alpha val="30000"/>
                  </a:schemeClr>
                </a:solidFill>
                <a:latin typeface="+mj-lt"/>
              </a:rPr>
              <a:t>THANKS</a:t>
            </a:r>
            <a:endParaRPr lang="zh-CN" altLang="en-US" sz="15100" spc="-300" dirty="0">
              <a:ln w="3175">
                <a:noFill/>
              </a:ln>
              <a:solidFill>
                <a:schemeClr val="accent1">
                  <a:alpha val="30000"/>
                </a:schemeClr>
              </a:solidFill>
              <a:latin typeface="+mj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007648" y="3649574"/>
            <a:ext cx="8151270" cy="129707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270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21" descr="黑暗里有星球&#10;&#10;低可信度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85" t="3611" r="14583" b="88085"/>
          <a:stretch>
            <a:fillRect/>
          </a:stretch>
        </p:blipFill>
        <p:spPr>
          <a:xfrm>
            <a:off x="8531325" y="1161417"/>
            <a:ext cx="698500" cy="569512"/>
          </a:xfrm>
          <a:prstGeom prst="rect">
            <a:avLst/>
          </a:prstGeom>
        </p:spPr>
      </p:pic>
      <p:pic>
        <p:nvPicPr>
          <p:cNvPr id="24" name="图片 23" descr="黑暗里有星球&#10;&#10;低可信度描述已自动生成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2" t="83558" r="68924" b="7917"/>
          <a:stretch>
            <a:fillRect/>
          </a:stretch>
        </p:blipFill>
        <p:spPr>
          <a:xfrm>
            <a:off x="4567474" y="1634443"/>
            <a:ext cx="366460" cy="29666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3660675" y="1361597"/>
            <a:ext cx="487065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dirty="0">
                <a:effectLst>
                  <a:outerShdw blurRad="254000" sx="102000" sy="102000" algn="ctr" rotWithShape="0">
                    <a:schemeClr val="tx1">
                      <a:alpha val="20000"/>
                    </a:schemeClr>
                  </a:outerShdw>
                </a:effectLst>
                <a:latin typeface="+mj-ea"/>
                <a:ea typeface="+mj-ea"/>
              </a:rPr>
              <a:t>感谢您的观看</a:t>
            </a:r>
            <a:endParaRPr lang="zh-CN" altLang="en-US" sz="2400" dirty="0">
              <a:effectLst>
                <a:outerShdw blurRad="254000" sx="102000" sy="102000" algn="ctr" rotWithShape="0">
                  <a:schemeClr val="tx1">
                    <a:alpha val="2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916000" y="764210"/>
            <a:ext cx="360000" cy="28800"/>
          </a:xfrm>
          <a:prstGeom prst="rect">
            <a:avLst/>
          </a:prstGeom>
          <a:solidFill>
            <a:srgbClr val="567E75"/>
          </a:solidFill>
          <a:ln>
            <a:noFill/>
          </a:ln>
          <a:effectLst>
            <a:outerShdw blurRad="1270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" name="矩形 91"/>
          <p:cNvSpPr/>
          <p:nvPr/>
        </p:nvSpPr>
        <p:spPr>
          <a:xfrm>
            <a:off x="-12700" y="6648483"/>
            <a:ext cx="12204700" cy="219491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856929" y="773439"/>
            <a:ext cx="1728358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ONE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rgbClr val="567E7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 descr="图"/>
          <p:cNvPicPr>
            <a:picLocks noChangeAspect="1"/>
          </p:cNvPicPr>
          <p:nvPr/>
        </p:nvPicPr>
        <p:blipFill>
          <a:blip r:embed="rId1"/>
          <a:srcRect l="14124" t="4095" r="7764" b="46967"/>
          <a:stretch>
            <a:fillRect/>
          </a:stretch>
        </p:blipFill>
        <p:spPr>
          <a:xfrm>
            <a:off x="32385" y="389890"/>
            <a:ext cx="12114530" cy="607822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506595" y="3206750"/>
            <a:ext cx="1219200" cy="492125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4559935" y="3053080"/>
            <a:ext cx="12509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鱼传尺素</a:t>
            </a:r>
            <a:endParaRPr lang="zh-CN" altLang="en-US" sz="1800" dirty="0">
              <a:solidFill>
                <a:schemeClr val="bg1"/>
              </a:solidFill>
              <a:latin typeface="方正公文黑体" panose="02000500000000000000" charset="-122"/>
              <a:ea typeface="方正公文黑体" panose="02000500000000000000" charset="-122"/>
              <a:cs typeface="方正公文黑体" panose="020005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660400" y="998213"/>
            <a:ext cx="2327564" cy="249382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270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12354" y="632042"/>
            <a:ext cx="222496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000" dirty="0">
                <a:ln w="3175">
                  <a:noFill/>
                </a:ln>
                <a:latin typeface="+mj-lt"/>
              </a:rPr>
              <a:t>Catalog</a:t>
            </a:r>
            <a:endParaRPr lang="zh-CN" altLang="en-US" sz="4000" dirty="0">
              <a:ln w="3175">
                <a:noFill/>
              </a:ln>
              <a:latin typeface="+mj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39918" y="998213"/>
            <a:ext cx="57151" cy="2493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n>
                <a:solidFill>
                  <a:srgbClr val="567E75"/>
                </a:solidFill>
              </a:ln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149023" y="632042"/>
            <a:ext cx="1025922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4000" dirty="0">
                <a:ln w="3175">
                  <a:noFill/>
                </a:ln>
                <a:latin typeface="+mj-ea"/>
                <a:ea typeface="+mj-ea"/>
              </a:rPr>
              <a:t>目录</a:t>
            </a:r>
            <a:endParaRPr lang="zh-CN" altLang="en-US" sz="4000" dirty="0">
              <a:ln w="3175">
                <a:noFill/>
              </a:ln>
              <a:latin typeface="+mj-ea"/>
              <a:ea typeface="+mj-ea"/>
            </a:endParaRPr>
          </a:p>
        </p:txBody>
      </p:sp>
      <p:sp>
        <p:nvSpPr>
          <p:cNvPr id="8" name="直角三角形 7"/>
          <p:cNvSpPr/>
          <p:nvPr/>
        </p:nvSpPr>
        <p:spPr>
          <a:xfrm flipH="1">
            <a:off x="4226899" y="1102121"/>
            <a:ext cx="145473" cy="145473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017286" y="2385628"/>
            <a:ext cx="908903" cy="2138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3900" dirty="0">
                <a:ln w="3175">
                  <a:noFill/>
                </a:ln>
                <a:effectLst>
                  <a:outerShdw blurRad="254000" sx="102000" sy="102000" algn="ctr" rotWithShape="0">
                    <a:schemeClr val="tx1">
                      <a:alpha val="20000"/>
                    </a:schemeClr>
                  </a:outerShdw>
                </a:effectLst>
                <a:latin typeface="+mj-ea"/>
                <a:ea typeface="+mj-ea"/>
              </a:rPr>
              <a:t>1</a:t>
            </a:r>
            <a:endParaRPr lang="zh-CN" altLang="en-US" sz="13900" dirty="0">
              <a:ln w="3175">
                <a:noFill/>
              </a:ln>
              <a:effectLst>
                <a:outerShdw blurRad="254000" sx="102000" sy="102000" algn="ctr" rotWithShape="0">
                  <a:schemeClr val="tx1">
                    <a:alpha val="2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17286" y="4305722"/>
            <a:ext cx="1097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项目前期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017286" y="2304845"/>
            <a:ext cx="123944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CHAPTER ONE</a:t>
            </a:r>
            <a:endParaRPr lang="zh-CN" altLang="en-US" sz="1200" dirty="0"/>
          </a:p>
        </p:txBody>
      </p:sp>
      <p:sp>
        <p:nvSpPr>
          <p:cNvPr id="18" name="文本框 17"/>
          <p:cNvSpPr txBox="1"/>
          <p:nvPr/>
        </p:nvSpPr>
        <p:spPr>
          <a:xfrm>
            <a:off x="2017286" y="4746386"/>
            <a:ext cx="1975593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sz="1000" dirty="0">
                <a:ea typeface="宋体" panose="02010600030101010101" pitchFamily="2" charset="-122"/>
              </a:rPr>
              <a:t>成员分工</a:t>
            </a:r>
            <a:endParaRPr lang="zh-CN" sz="1000" dirty="0"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sz="1000" dirty="0">
                <a:ea typeface="宋体" panose="02010600030101010101" pitchFamily="2" charset="-122"/>
              </a:rPr>
              <a:t>项目执行计划</a:t>
            </a:r>
            <a:endParaRPr lang="zh-CN" sz="1000" dirty="0">
              <a:ea typeface="宋体" panose="02010600030101010101" pitchFamily="2" charset="-122"/>
            </a:endParaRPr>
          </a:p>
        </p:txBody>
      </p:sp>
      <p:grpSp>
        <p:nvGrpSpPr>
          <p:cNvPr id="51" name="组合 50"/>
          <p:cNvGrpSpPr/>
          <p:nvPr/>
        </p:nvGrpSpPr>
        <p:grpSpPr>
          <a:xfrm>
            <a:off x="2113280" y="2581845"/>
            <a:ext cx="2140629" cy="1652544"/>
            <a:chOff x="660400" y="2821875"/>
            <a:chExt cx="2488622" cy="1652544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660400" y="4474419"/>
              <a:ext cx="2488622" cy="0"/>
            </a:xfrm>
            <a:prstGeom prst="line">
              <a:avLst/>
            </a:prstGeom>
            <a:ln w="63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660400" y="2821875"/>
              <a:ext cx="2488622" cy="0"/>
            </a:xfrm>
            <a:prstGeom prst="line">
              <a:avLst/>
            </a:prstGeom>
            <a:ln w="63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本框 28"/>
          <p:cNvSpPr txBox="1"/>
          <p:nvPr/>
        </p:nvSpPr>
        <p:spPr>
          <a:xfrm>
            <a:off x="4873639" y="2385628"/>
            <a:ext cx="1208664" cy="2138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3900" dirty="0">
                <a:ln w="3175">
                  <a:noFill/>
                </a:ln>
                <a:effectLst>
                  <a:outerShdw blurRad="254000" sx="102000" sy="102000" algn="ctr" rotWithShape="0">
                    <a:schemeClr val="tx1">
                      <a:alpha val="20000"/>
                    </a:schemeClr>
                  </a:outerShdw>
                </a:effectLst>
                <a:latin typeface="+mj-ea"/>
                <a:ea typeface="+mj-ea"/>
              </a:rPr>
              <a:t>2</a:t>
            </a:r>
            <a:endParaRPr lang="zh-CN" altLang="en-US" sz="13900" dirty="0">
              <a:ln w="3175">
                <a:noFill/>
              </a:ln>
              <a:effectLst>
                <a:outerShdw blurRad="254000" sx="102000" sy="102000" algn="ctr" rotWithShape="0">
                  <a:schemeClr val="tx1">
                    <a:alpha val="2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925593" y="4305722"/>
            <a:ext cx="1097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项目过程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925593" y="2304845"/>
            <a:ext cx="128432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CHAPTER TWO</a:t>
            </a:r>
            <a:endParaRPr lang="en-US" altLang="zh-CN" sz="1200" dirty="0"/>
          </a:p>
        </p:txBody>
      </p:sp>
      <p:sp>
        <p:nvSpPr>
          <p:cNvPr id="33" name="文本框 32"/>
          <p:cNvSpPr txBox="1"/>
          <p:nvPr/>
        </p:nvSpPr>
        <p:spPr>
          <a:xfrm>
            <a:off x="4925594" y="4746386"/>
            <a:ext cx="1685514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sz="1000" dirty="0">
                <a:ea typeface="宋体" panose="02010600030101010101" pitchFamily="2" charset="-122"/>
              </a:rPr>
              <a:t>项目架构</a:t>
            </a:r>
            <a:r>
              <a:rPr lang="en-US" altLang="zh-CN" sz="1000" dirty="0">
                <a:ea typeface="宋体" panose="02010600030101010101" pitchFamily="2" charset="-122"/>
              </a:rPr>
              <a:t>--</a:t>
            </a:r>
            <a:r>
              <a:rPr lang="zh-CN" altLang="en-US" sz="1000" dirty="0">
                <a:ea typeface="宋体" panose="02010600030101010101" pitchFamily="2" charset="-122"/>
              </a:rPr>
              <a:t>前后端</a:t>
            </a:r>
            <a:endParaRPr lang="zh-CN" altLang="en-US" sz="1000" dirty="0"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000" dirty="0">
                <a:ea typeface="宋体" panose="02010600030101010101" pitchFamily="2" charset="-122"/>
              </a:rPr>
              <a:t>项目实际进度曲线</a:t>
            </a:r>
            <a:endParaRPr lang="zh-CN" altLang="en-US" sz="1000" dirty="0"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000" dirty="0">
                <a:ea typeface="宋体" panose="02010600030101010101" pitchFamily="2" charset="-122"/>
              </a:rPr>
              <a:t>燃尽图</a:t>
            </a:r>
            <a:endParaRPr lang="zh-CN" altLang="en-US" sz="1000" dirty="0">
              <a:ea typeface="宋体" panose="02010600030101010101" pitchFamily="2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000" dirty="0">
                <a:ea typeface="宋体" panose="02010600030101010101" pitchFamily="2" charset="-122"/>
              </a:rPr>
              <a:t>遇到的问题及如何解决</a:t>
            </a:r>
            <a:endParaRPr lang="zh-CN" altLang="en-US" sz="1000" dirty="0">
              <a:ea typeface="宋体" panose="02010600030101010101" pitchFamily="2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5021587" y="2581845"/>
            <a:ext cx="2140629" cy="1652544"/>
            <a:chOff x="3439817" y="2821875"/>
            <a:chExt cx="2488622" cy="1652544"/>
          </a:xfrm>
        </p:grpSpPr>
        <p:cxnSp>
          <p:nvCxnSpPr>
            <p:cNvPr id="30" name="直接连接符 29"/>
            <p:cNvCxnSpPr/>
            <p:nvPr/>
          </p:nvCxnSpPr>
          <p:spPr>
            <a:xfrm>
              <a:off x="3439817" y="4474419"/>
              <a:ext cx="2488622" cy="0"/>
            </a:xfrm>
            <a:prstGeom prst="line">
              <a:avLst/>
            </a:prstGeom>
            <a:ln w="63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>
              <a:off x="3439817" y="2821875"/>
              <a:ext cx="2488622" cy="0"/>
            </a:xfrm>
            <a:prstGeom prst="line">
              <a:avLst/>
            </a:prstGeom>
            <a:ln w="63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文本框 34"/>
          <p:cNvSpPr txBox="1"/>
          <p:nvPr/>
        </p:nvSpPr>
        <p:spPr>
          <a:xfrm>
            <a:off x="7781946" y="2385628"/>
            <a:ext cx="1208664" cy="21386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13900" dirty="0">
                <a:ln w="3175">
                  <a:noFill/>
                </a:ln>
                <a:effectLst>
                  <a:outerShdw blurRad="254000" sx="102000" sy="102000" algn="ctr" rotWithShape="0">
                    <a:schemeClr val="tx1">
                      <a:alpha val="20000"/>
                    </a:schemeClr>
                  </a:outerShdw>
                </a:effectLst>
                <a:latin typeface="+mj-ea"/>
                <a:ea typeface="+mj-ea"/>
              </a:rPr>
              <a:t>3</a:t>
            </a:r>
            <a:endParaRPr lang="zh-CN" altLang="en-US" sz="13900" dirty="0">
              <a:ln w="3175">
                <a:noFill/>
              </a:ln>
              <a:effectLst>
                <a:outerShdw blurRad="254000" sx="102000" sy="102000" algn="ctr" rotWithShape="0">
                  <a:schemeClr val="tx1">
                    <a:alpha val="2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833900" y="4305722"/>
            <a:ext cx="1097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/>
                </a:solidFill>
                <a:latin typeface="+mj-ea"/>
                <a:ea typeface="+mj-ea"/>
              </a:rPr>
              <a:t>项目后期</a:t>
            </a:r>
            <a:endParaRPr lang="zh-CN" altLang="en-US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833900" y="2304845"/>
            <a:ext cx="139974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CHAPTER THREE</a:t>
            </a:r>
            <a:endParaRPr lang="zh-CN" altLang="en-US" sz="1200" dirty="0"/>
          </a:p>
        </p:txBody>
      </p:sp>
      <p:sp>
        <p:nvSpPr>
          <p:cNvPr id="39" name="文本框 38"/>
          <p:cNvSpPr txBox="1"/>
          <p:nvPr/>
        </p:nvSpPr>
        <p:spPr>
          <a:xfrm>
            <a:off x="7833901" y="4746386"/>
            <a:ext cx="1685514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00" dirty="0"/>
              <a:t>测试计划概述</a:t>
            </a:r>
            <a:endParaRPr lang="zh-CN" altLang="en-US" sz="1000" dirty="0"/>
          </a:p>
          <a:p>
            <a:pPr>
              <a:lnSpc>
                <a:spcPct val="130000"/>
              </a:lnSpc>
            </a:pPr>
            <a:r>
              <a:rPr lang="zh-CN" altLang="en-US" sz="1000" dirty="0"/>
              <a:t>测试时间计划</a:t>
            </a:r>
            <a:endParaRPr lang="zh-CN" altLang="en-US" sz="1000" dirty="0"/>
          </a:p>
          <a:p>
            <a:pPr>
              <a:lnSpc>
                <a:spcPct val="130000"/>
              </a:lnSpc>
            </a:pPr>
            <a:r>
              <a:rPr lang="zh-CN" altLang="en-US" sz="1000" dirty="0"/>
              <a:t>兼容范围</a:t>
            </a:r>
            <a:endParaRPr lang="zh-CN" altLang="en-US" sz="1000" dirty="0"/>
          </a:p>
          <a:p>
            <a:pPr>
              <a:lnSpc>
                <a:spcPct val="130000"/>
              </a:lnSpc>
            </a:pPr>
            <a:r>
              <a:rPr lang="zh-CN" altLang="en-US" sz="1000" dirty="0"/>
              <a:t>成员的经验与体验</a:t>
            </a:r>
            <a:endParaRPr lang="zh-CN" altLang="en-US" sz="1000" dirty="0"/>
          </a:p>
        </p:txBody>
      </p:sp>
      <p:grpSp>
        <p:nvGrpSpPr>
          <p:cNvPr id="53" name="组合 52"/>
          <p:cNvGrpSpPr/>
          <p:nvPr/>
        </p:nvGrpSpPr>
        <p:grpSpPr>
          <a:xfrm>
            <a:off x="7929894" y="2581845"/>
            <a:ext cx="2140629" cy="1652544"/>
            <a:chOff x="6219234" y="2821875"/>
            <a:chExt cx="2488622" cy="1652544"/>
          </a:xfrm>
        </p:grpSpPr>
        <p:cxnSp>
          <p:nvCxnSpPr>
            <p:cNvPr id="36" name="直接连接符 35"/>
            <p:cNvCxnSpPr/>
            <p:nvPr/>
          </p:nvCxnSpPr>
          <p:spPr>
            <a:xfrm>
              <a:off x="6219234" y="4474419"/>
              <a:ext cx="2488622" cy="0"/>
            </a:xfrm>
            <a:prstGeom prst="line">
              <a:avLst/>
            </a:prstGeom>
            <a:ln w="63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6219234" y="2821875"/>
              <a:ext cx="2488622" cy="0"/>
            </a:xfrm>
            <a:prstGeom prst="line">
              <a:avLst/>
            </a:prstGeom>
            <a:ln w="63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101600" y="1835084"/>
            <a:ext cx="11988800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70000"/>
              </a:lnSpc>
              <a:defRPr sz="15100" spc="-350">
                <a:ln w="3175">
                  <a:noFill/>
                </a:ln>
                <a:solidFill>
                  <a:schemeClr val="accent1">
                    <a:alpha val="30000"/>
                  </a:schemeClr>
                </a:solidFill>
                <a:latin typeface="+mj-lt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zh-CN" sz="12600" dirty="0"/>
              <a:t>CHAPTERONE</a:t>
            </a:r>
            <a:endParaRPr lang="zh-CN" altLang="en-US" sz="12600" dirty="0"/>
          </a:p>
        </p:txBody>
      </p:sp>
      <p:sp>
        <p:nvSpPr>
          <p:cNvPr id="6" name="文本框 5"/>
          <p:cNvSpPr txBox="1"/>
          <p:nvPr/>
        </p:nvSpPr>
        <p:spPr>
          <a:xfrm>
            <a:off x="5293361" y="4933753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项目前期</a:t>
            </a:r>
            <a:endParaRPr lang="zh-CN" altLang="en-US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74779" y="5431528"/>
            <a:ext cx="2842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/>
              <a:t>BASIC SITUATION INTRODUCTION</a:t>
            </a:r>
            <a:endParaRPr lang="zh-CN" altLang="en-US" sz="1200" dirty="0"/>
          </a:p>
        </p:txBody>
      </p:sp>
      <p:sp>
        <p:nvSpPr>
          <p:cNvPr id="5" name="文本框 4"/>
          <p:cNvSpPr txBox="1"/>
          <p:nvPr/>
        </p:nvSpPr>
        <p:spPr>
          <a:xfrm>
            <a:off x="5037217" y="2878525"/>
            <a:ext cx="2117567" cy="213904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13900" dirty="0">
                <a:ln w="3175">
                  <a:noFill/>
                </a:ln>
                <a:effectLst>
                  <a:outerShdw blurRad="254000" sx="102000" sy="102000" algn="ctr" rotWithShape="0">
                    <a:schemeClr val="tx1">
                      <a:alpha val="20000"/>
                    </a:schemeClr>
                  </a:outerShdw>
                </a:effectLst>
                <a:latin typeface="+mj-ea"/>
                <a:ea typeface="+mj-ea"/>
              </a:rPr>
              <a:t>01</a:t>
            </a:r>
            <a:endParaRPr lang="zh-CN" altLang="en-US" sz="13900" dirty="0">
              <a:ln w="3175">
                <a:noFill/>
              </a:ln>
              <a:effectLst>
                <a:outerShdw blurRad="254000" sx="102000" sy="102000" algn="ctr" rotWithShape="0">
                  <a:schemeClr val="tx1">
                    <a:alpha val="2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973195" y="1078230"/>
            <a:ext cx="4245610" cy="64389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3536917" y="5819016"/>
            <a:ext cx="5118166" cy="400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sz="1000" dirty="0">
                <a:ea typeface="宋体" panose="02010600030101010101" pitchFamily="2" charset="-122"/>
                <a:sym typeface="+mn-ea"/>
              </a:rPr>
              <a:t>成员分工</a:t>
            </a:r>
            <a:endParaRPr lang="zh-CN" sz="1000" dirty="0">
              <a:ea typeface="宋体" panose="02010600030101010101" pitchFamily="2" charset="-122"/>
            </a:endParaRPr>
          </a:p>
          <a:p>
            <a:pPr algn="ctr">
              <a:lnSpc>
                <a:spcPct val="130000"/>
              </a:lnSpc>
            </a:pPr>
            <a:r>
              <a:rPr lang="zh-CN" sz="1000" dirty="0">
                <a:ea typeface="宋体" panose="02010600030101010101" pitchFamily="2" charset="-122"/>
                <a:sym typeface="+mn-ea"/>
              </a:rPr>
              <a:t>项目执行计划</a:t>
            </a:r>
            <a:endParaRPr lang="zh-CN" altLang="en-US" sz="1000" dirty="0"/>
          </a:p>
        </p:txBody>
      </p:sp>
      <p:sp>
        <p:nvSpPr>
          <p:cNvPr id="13" name="矩形 12"/>
          <p:cNvSpPr/>
          <p:nvPr/>
        </p:nvSpPr>
        <p:spPr>
          <a:xfrm>
            <a:off x="5916000" y="6403638"/>
            <a:ext cx="360000" cy="28800"/>
          </a:xfrm>
          <a:prstGeom prst="rect">
            <a:avLst/>
          </a:prstGeom>
          <a:solidFill>
            <a:srgbClr val="567E75"/>
          </a:solidFill>
          <a:ln>
            <a:noFill/>
          </a:ln>
          <a:effectLst>
            <a:outerShdw blurRad="1270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-711295" y="-991440"/>
            <a:ext cx="270426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20000" dirty="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rPr>
              <a:t>01</a:t>
            </a:r>
            <a:endParaRPr lang="zh-CN" altLang="en-US" sz="20000" dirty="0">
              <a:ln w="3175">
                <a:gradFill>
                  <a:gsLst>
                    <a:gs pos="0">
                      <a:schemeClr val="accent1"/>
                    </a:gs>
                    <a:gs pos="100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+mj-lt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6713" y="868689"/>
            <a:ext cx="23164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成员分工介绍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6713" y="1320846"/>
            <a:ext cx="2842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BASIC SITUATION INTRODUCTION</a:t>
            </a:r>
            <a:endParaRPr lang="en-US" altLang="zh-CN" sz="1200" dirty="0"/>
          </a:p>
        </p:txBody>
      </p:sp>
      <p:sp>
        <p:nvSpPr>
          <p:cNvPr id="8" name="圆: 空心 7"/>
          <p:cNvSpPr/>
          <p:nvPr/>
        </p:nvSpPr>
        <p:spPr>
          <a:xfrm>
            <a:off x="3559281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>
            <a:outerShdw blurRad="127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rgbClr val="567E7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847404" y="791854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ONE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0273" y="5938610"/>
            <a:ext cx="2089728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51883" y="6290370"/>
            <a:ext cx="460476" cy="46047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285445" y="6290370"/>
            <a:ext cx="460476" cy="46047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1919006" y="6290370"/>
            <a:ext cx="460476" cy="460476"/>
          </a:xfrm>
          <a:prstGeom prst="ellipse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2005965" y="2090420"/>
          <a:ext cx="8180705" cy="33915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82825"/>
                <a:gridCol w="2284095"/>
                <a:gridCol w="3613785"/>
              </a:tblGrid>
              <a:tr h="421327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b="1" dirty="0">
                          <a:effectLst/>
                        </a:rPr>
                        <a:t>成员</a:t>
                      </a:r>
                      <a:endParaRPr lang="zh-CN" altLang="en-US" sz="2000" b="1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b="1" dirty="0">
                          <a:effectLst/>
                        </a:rPr>
                        <a:t>角色</a:t>
                      </a:r>
                      <a:endParaRPr lang="zh-CN" altLang="en-US" sz="2000" b="1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b="1" dirty="0">
                          <a:effectLst/>
                        </a:rPr>
                        <a:t>工作</a:t>
                      </a:r>
                      <a:endParaRPr lang="zh-CN" altLang="en-US" sz="2000" b="1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41987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蒲冰倩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架构师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项目进度跟踪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21327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谭海若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后端工程师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后端数据库的学习和开发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21327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>
                          <a:effectLst/>
                        </a:rPr>
                        <a:t>姚争妮</a:t>
                      </a:r>
                      <a:endParaRPr lang="zh-CN" altLang="en-US" sz="200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后端工程师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后端数据库的学习和开发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21327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>
                          <a:effectLst/>
                        </a:rPr>
                        <a:t>徐书悦</a:t>
                      </a:r>
                      <a:endParaRPr lang="zh-CN" altLang="en-US" sz="200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前端工程师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编写前端界面代码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21327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>
                          <a:effectLst/>
                        </a:rPr>
                        <a:t>黄磊</a:t>
                      </a:r>
                      <a:endParaRPr lang="zh-CN" altLang="en-US" sz="200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前端工程师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编写前端界面代码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21327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>
                          <a:effectLst/>
                        </a:rPr>
                        <a:t>黄雯琳</a:t>
                      </a:r>
                      <a:endParaRPr lang="zh-CN" altLang="en-US" sz="200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>
                          <a:effectLst/>
                        </a:rPr>
                        <a:t>前端工程师</a:t>
                      </a:r>
                      <a:endParaRPr lang="zh-CN" altLang="en-US" sz="200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编写前端界面代码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</a:tr>
              <a:tr h="421640"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>
                          <a:effectLst/>
                        </a:rPr>
                        <a:t>吴睿可</a:t>
                      </a:r>
                      <a:endParaRPr lang="zh-CN" altLang="en-US" sz="200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>
                          <a:effectLst/>
                        </a:rPr>
                        <a:t>前端工程师</a:t>
                      </a:r>
                      <a:endParaRPr lang="zh-CN" altLang="en-US" sz="200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  <a:tc>
                  <a:txBody>
                    <a:bodyPr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</a:rPr>
                        <a:t>编写前端界面代码</a:t>
                      </a:r>
                      <a:endParaRPr lang="zh-CN" altLang="en-US" sz="2000" dirty="0">
                        <a:effectLst/>
                        <a:latin typeface="Times New Roman" panose="02020603050405020304" pitchFamily="18" charset="0"/>
                        <a:ea typeface="等线" panose="02010600030101010101" charset="-122"/>
                      </a:endParaRPr>
                    </a:p>
                  </a:txBody>
                  <a:tcPr marL="68580" marR="68580">
                    <a:noFill/>
                  </a:tcPr>
                </a:tc>
              </a:tr>
            </a:tbl>
          </a:graphicData>
        </a:graphic>
      </p:graphicFrame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文本框 35"/>
          <p:cNvSpPr txBox="1"/>
          <p:nvPr/>
        </p:nvSpPr>
        <p:spPr>
          <a:xfrm>
            <a:off x="-711295" y="-991440"/>
            <a:ext cx="2704266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856929" y="773439"/>
            <a:ext cx="1728358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ONE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48" name="任意多边形: 形状 47"/>
          <p:cNvSpPr/>
          <p:nvPr/>
        </p:nvSpPr>
        <p:spPr>
          <a:xfrm>
            <a:off x="606713" y="2763569"/>
            <a:ext cx="10912187" cy="2699517"/>
          </a:xfrm>
          <a:custGeom>
            <a:avLst/>
            <a:gdLst>
              <a:gd name="connsiteX0" fmla="*/ 0 w 11901714"/>
              <a:gd name="connsiteY0" fmla="*/ 2027296 h 4019367"/>
              <a:gd name="connsiteX1" fmla="*/ 1291771 w 11901714"/>
              <a:gd name="connsiteY1" fmla="*/ 1519296 h 4019367"/>
              <a:gd name="connsiteX2" fmla="*/ 3222171 w 11901714"/>
              <a:gd name="connsiteY2" fmla="*/ 24325 h 4019367"/>
              <a:gd name="connsiteX3" fmla="*/ 5878286 w 11901714"/>
              <a:gd name="connsiteY3" fmla="*/ 2861868 h 4019367"/>
              <a:gd name="connsiteX4" fmla="*/ 8490857 w 11901714"/>
              <a:gd name="connsiteY4" fmla="*/ 1867639 h 4019367"/>
              <a:gd name="connsiteX5" fmla="*/ 10704286 w 11901714"/>
              <a:gd name="connsiteY5" fmla="*/ 3696439 h 4019367"/>
              <a:gd name="connsiteX6" fmla="*/ 11901714 w 11901714"/>
              <a:gd name="connsiteY6" fmla="*/ 4008496 h 4019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01714" h="4019367">
                <a:moveTo>
                  <a:pt x="0" y="2027296"/>
                </a:moveTo>
                <a:cubicBezTo>
                  <a:pt x="377371" y="1940210"/>
                  <a:pt x="754743" y="1853124"/>
                  <a:pt x="1291771" y="1519296"/>
                </a:cubicBezTo>
                <a:cubicBezTo>
                  <a:pt x="1828799" y="1185468"/>
                  <a:pt x="2457752" y="-199437"/>
                  <a:pt x="3222171" y="24325"/>
                </a:cubicBezTo>
                <a:cubicBezTo>
                  <a:pt x="3986590" y="248087"/>
                  <a:pt x="5000172" y="2554649"/>
                  <a:pt x="5878286" y="2861868"/>
                </a:cubicBezTo>
                <a:cubicBezTo>
                  <a:pt x="6756400" y="3169087"/>
                  <a:pt x="7686524" y="1728544"/>
                  <a:pt x="8490857" y="1867639"/>
                </a:cubicBezTo>
                <a:cubicBezTo>
                  <a:pt x="9295190" y="2006734"/>
                  <a:pt x="10135810" y="3339629"/>
                  <a:pt x="10704286" y="3696439"/>
                </a:cubicBezTo>
                <a:cubicBezTo>
                  <a:pt x="11272762" y="4053249"/>
                  <a:pt x="11587238" y="4030872"/>
                  <a:pt x="11901714" y="4008496"/>
                </a:cubicBezTo>
              </a:path>
            </a:pathLst>
          </a:custGeom>
          <a:noFill/>
          <a:ln w="104775" cap="rnd">
            <a:gradFill>
              <a:gsLst>
                <a:gs pos="100000">
                  <a:schemeClr val="accent1">
                    <a:alpha val="0"/>
                  </a:schemeClr>
                </a:gs>
                <a:gs pos="0">
                  <a:schemeClr val="accent1"/>
                </a:gs>
              </a:gsLst>
              <a:lin ang="0" scaled="0"/>
            </a:gra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1312405" y="2978034"/>
            <a:ext cx="1430796" cy="1430796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3579793" y="2059320"/>
            <a:ext cx="1672670" cy="1672670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6032837" y="3807160"/>
            <a:ext cx="1485230" cy="1485230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8684895" y="3472815"/>
            <a:ext cx="2003425" cy="1666875"/>
          </a:xfrm>
          <a:prstGeom prst="rect">
            <a:avLst/>
          </a:prstGeom>
          <a:solidFill>
            <a:schemeClr val="bg1"/>
          </a:solidFill>
          <a:ln w="6350">
            <a:solidFill>
              <a:schemeClr val="accent1"/>
            </a:solidFill>
          </a:ln>
          <a:effectLst>
            <a:outerShdw blurRad="381000" sx="102000" sy="102000" algn="ctr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56" descr="7b0a20202020227461726765744d6f64756c65223a202270726f636573734f6e6c696e65466f6e7473220a7d0a"/>
          <p:cNvSpPr txBox="1"/>
          <p:nvPr/>
        </p:nvSpPr>
        <p:spPr>
          <a:xfrm>
            <a:off x="1417799" y="3479927"/>
            <a:ext cx="1255828" cy="35941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  <a:sym typeface="汉仪综艺体简" panose="02010600000101010101" charset="-122"/>
              </a:rPr>
              <a:t>了解及学习</a:t>
            </a:r>
            <a:endParaRPr lang="zh-CN" altLang="en-US" dirty="0">
              <a:latin typeface="方正公文黑体" panose="02000500000000000000" charset="-122"/>
              <a:ea typeface="方正公文黑体" panose="02000500000000000000" charset="-122"/>
              <a:sym typeface="汉仪综艺体简" panose="02010600000101010101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3763010" y="2753360"/>
            <a:ext cx="1025525" cy="35941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</a:rPr>
              <a:t>分配任务</a:t>
            </a:r>
            <a:endParaRPr lang="zh-CN" altLang="en-US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6174501" y="4350224"/>
            <a:ext cx="1255828" cy="35941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</a:rPr>
              <a:t>执行任务</a:t>
            </a:r>
            <a:endParaRPr lang="zh-CN" altLang="en-US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8893810" y="4206875"/>
            <a:ext cx="1643380" cy="35941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</a:rPr>
              <a:t>整合代码及资料</a:t>
            </a:r>
            <a:endParaRPr lang="zh-CN" altLang="en-US" dirty="0">
              <a:latin typeface="方正公文黑体" panose="02000500000000000000" charset="-122"/>
              <a:ea typeface="方正公文黑体" panose="02000500000000000000" charset="-122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10105936" y="4855967"/>
            <a:ext cx="360000" cy="28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矩形 91"/>
          <p:cNvSpPr/>
          <p:nvPr/>
        </p:nvSpPr>
        <p:spPr>
          <a:xfrm>
            <a:off x="6944121" y="5068112"/>
            <a:ext cx="360000" cy="28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矩形 94"/>
          <p:cNvSpPr/>
          <p:nvPr/>
        </p:nvSpPr>
        <p:spPr>
          <a:xfrm>
            <a:off x="4648150" y="3479897"/>
            <a:ext cx="360000" cy="28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270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8" name="矩形 97"/>
          <p:cNvSpPr/>
          <p:nvPr/>
        </p:nvSpPr>
        <p:spPr>
          <a:xfrm>
            <a:off x="2202928" y="4206813"/>
            <a:ext cx="360000" cy="28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1" name="组合 100"/>
          <p:cNvGrpSpPr/>
          <p:nvPr/>
        </p:nvGrpSpPr>
        <p:grpSpPr>
          <a:xfrm>
            <a:off x="1417799" y="3112984"/>
            <a:ext cx="315006" cy="284410"/>
            <a:chOff x="5303236" y="2320429"/>
            <a:chExt cx="472220" cy="426357"/>
          </a:xfr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</p:grpSpPr>
        <p:sp>
          <p:nvSpPr>
            <p:cNvPr id="102" name="任意多边形: 形状 101"/>
            <p:cNvSpPr/>
            <p:nvPr/>
          </p:nvSpPr>
          <p:spPr>
            <a:xfrm>
              <a:off x="5303236" y="2416045"/>
              <a:ext cx="63987" cy="236086"/>
            </a:xfrm>
            <a:custGeom>
              <a:avLst/>
              <a:gdLst>
                <a:gd name="connsiteX0" fmla="*/ 38172 w 63987"/>
                <a:gd name="connsiteY0" fmla="*/ 8055 h 236086"/>
                <a:gd name="connsiteX1" fmla="*/ 8055 w 63987"/>
                <a:gd name="connsiteY1" fmla="*/ 3752 h 236086"/>
                <a:gd name="connsiteX2" fmla="*/ 3752 w 63987"/>
                <a:gd name="connsiteY2" fmla="*/ 33870 h 236086"/>
                <a:gd name="connsiteX3" fmla="*/ 20962 w 63987"/>
                <a:gd name="connsiteY3" fmla="*/ 117768 h 236086"/>
                <a:gd name="connsiteX4" fmla="*/ 3752 w 63987"/>
                <a:gd name="connsiteY4" fmla="*/ 201667 h 236086"/>
                <a:gd name="connsiteX5" fmla="*/ 8055 w 63987"/>
                <a:gd name="connsiteY5" fmla="*/ 231784 h 236086"/>
                <a:gd name="connsiteX6" fmla="*/ 20962 w 63987"/>
                <a:gd name="connsiteY6" fmla="*/ 236086 h 236086"/>
                <a:gd name="connsiteX7" fmla="*/ 38172 w 63987"/>
                <a:gd name="connsiteY7" fmla="*/ 227481 h 236086"/>
                <a:gd name="connsiteX8" fmla="*/ 63987 w 63987"/>
                <a:gd name="connsiteY8" fmla="*/ 117768 h 236086"/>
                <a:gd name="connsiteX9" fmla="*/ 38172 w 63987"/>
                <a:gd name="connsiteY9" fmla="*/ 8055 h 2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987" h="236086">
                  <a:moveTo>
                    <a:pt x="38172" y="8055"/>
                  </a:moveTo>
                  <a:cubicBezTo>
                    <a:pt x="31719" y="-550"/>
                    <a:pt x="16660" y="-2701"/>
                    <a:pt x="8055" y="3752"/>
                  </a:cubicBezTo>
                  <a:cubicBezTo>
                    <a:pt x="-550" y="10206"/>
                    <a:pt x="-2701" y="25265"/>
                    <a:pt x="3752" y="33870"/>
                  </a:cubicBezTo>
                  <a:cubicBezTo>
                    <a:pt x="14509" y="46777"/>
                    <a:pt x="20962" y="81197"/>
                    <a:pt x="20962" y="117768"/>
                  </a:cubicBezTo>
                  <a:cubicBezTo>
                    <a:pt x="20962" y="154339"/>
                    <a:pt x="14509" y="188759"/>
                    <a:pt x="3752" y="201667"/>
                  </a:cubicBezTo>
                  <a:cubicBezTo>
                    <a:pt x="-2701" y="210272"/>
                    <a:pt x="-550" y="225330"/>
                    <a:pt x="8055" y="231784"/>
                  </a:cubicBezTo>
                  <a:cubicBezTo>
                    <a:pt x="12357" y="233935"/>
                    <a:pt x="16660" y="236086"/>
                    <a:pt x="20962" y="236086"/>
                  </a:cubicBezTo>
                  <a:cubicBezTo>
                    <a:pt x="27416" y="236086"/>
                    <a:pt x="33870" y="233935"/>
                    <a:pt x="38172" y="227481"/>
                  </a:cubicBezTo>
                  <a:cubicBezTo>
                    <a:pt x="61836" y="197364"/>
                    <a:pt x="63987" y="141432"/>
                    <a:pt x="63987" y="117768"/>
                  </a:cubicBezTo>
                  <a:cubicBezTo>
                    <a:pt x="63987" y="94105"/>
                    <a:pt x="61836" y="38172"/>
                    <a:pt x="38172" y="8055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3" name="任意多边形: 形状 102"/>
            <p:cNvSpPr/>
            <p:nvPr/>
          </p:nvSpPr>
          <p:spPr>
            <a:xfrm>
              <a:off x="5354315" y="2320429"/>
              <a:ext cx="370014" cy="426357"/>
            </a:xfrm>
            <a:custGeom>
              <a:avLst/>
              <a:gdLst>
                <a:gd name="connsiteX0" fmla="*/ 335594 w 370014"/>
                <a:gd name="connsiteY0" fmla="*/ 213385 h 426357"/>
                <a:gd name="connsiteX1" fmla="*/ 367863 w 370014"/>
                <a:gd name="connsiteY1" fmla="*/ 56344 h 426357"/>
                <a:gd name="connsiteX2" fmla="*/ 361409 w 370014"/>
                <a:gd name="connsiteY2" fmla="*/ 17622 h 426357"/>
                <a:gd name="connsiteX3" fmla="*/ 326989 w 370014"/>
                <a:gd name="connsiteY3" fmla="*/ 412 h 426357"/>
                <a:gd name="connsiteX4" fmla="*/ 43025 w 370014"/>
                <a:gd name="connsiteY4" fmla="*/ 412 h 426357"/>
                <a:gd name="connsiteX5" fmla="*/ 8605 w 370014"/>
                <a:gd name="connsiteY5" fmla="*/ 15471 h 426357"/>
                <a:gd name="connsiteX6" fmla="*/ 2151 w 370014"/>
                <a:gd name="connsiteY6" fmla="*/ 56344 h 426357"/>
                <a:gd name="connsiteX7" fmla="*/ 34420 w 370014"/>
                <a:gd name="connsiteY7" fmla="*/ 213385 h 426357"/>
                <a:gd name="connsiteX8" fmla="*/ 2151 w 370014"/>
                <a:gd name="connsiteY8" fmla="*/ 370425 h 426357"/>
                <a:gd name="connsiteX9" fmla="*/ 8605 w 370014"/>
                <a:gd name="connsiteY9" fmla="*/ 409148 h 426357"/>
                <a:gd name="connsiteX10" fmla="*/ 43025 w 370014"/>
                <a:gd name="connsiteY10" fmla="*/ 426358 h 426357"/>
                <a:gd name="connsiteX11" fmla="*/ 324838 w 370014"/>
                <a:gd name="connsiteY11" fmla="*/ 426358 h 426357"/>
                <a:gd name="connsiteX12" fmla="*/ 359258 w 370014"/>
                <a:gd name="connsiteY12" fmla="*/ 409148 h 426357"/>
                <a:gd name="connsiteX13" fmla="*/ 365712 w 370014"/>
                <a:gd name="connsiteY13" fmla="*/ 370425 h 426357"/>
                <a:gd name="connsiteX14" fmla="*/ 335594 w 370014"/>
                <a:gd name="connsiteY14" fmla="*/ 213385 h 426357"/>
                <a:gd name="connsiteX15" fmla="*/ 163495 w 370014"/>
                <a:gd name="connsiteY15" fmla="*/ 320947 h 426357"/>
                <a:gd name="connsiteX16" fmla="*/ 120470 w 370014"/>
                <a:gd name="connsiteY16" fmla="*/ 320947 h 426357"/>
                <a:gd name="connsiteX17" fmla="*/ 98957 w 370014"/>
                <a:gd name="connsiteY17" fmla="*/ 299435 h 426357"/>
                <a:gd name="connsiteX18" fmla="*/ 120470 w 370014"/>
                <a:gd name="connsiteY18" fmla="*/ 277922 h 426357"/>
                <a:gd name="connsiteX19" fmla="*/ 163495 w 370014"/>
                <a:gd name="connsiteY19" fmla="*/ 277922 h 426357"/>
                <a:gd name="connsiteX20" fmla="*/ 185007 w 370014"/>
                <a:gd name="connsiteY20" fmla="*/ 299435 h 426357"/>
                <a:gd name="connsiteX21" fmla="*/ 163495 w 370014"/>
                <a:gd name="connsiteY21" fmla="*/ 320947 h 426357"/>
                <a:gd name="connsiteX22" fmla="*/ 249544 w 370014"/>
                <a:gd name="connsiteY22" fmla="*/ 234897 h 426357"/>
                <a:gd name="connsiteX23" fmla="*/ 120470 w 370014"/>
                <a:gd name="connsiteY23" fmla="*/ 234897 h 426357"/>
                <a:gd name="connsiteX24" fmla="*/ 98957 w 370014"/>
                <a:gd name="connsiteY24" fmla="*/ 213385 h 426357"/>
                <a:gd name="connsiteX25" fmla="*/ 120470 w 370014"/>
                <a:gd name="connsiteY25" fmla="*/ 191873 h 426357"/>
                <a:gd name="connsiteX26" fmla="*/ 249544 w 370014"/>
                <a:gd name="connsiteY26" fmla="*/ 191873 h 426357"/>
                <a:gd name="connsiteX27" fmla="*/ 271057 w 370014"/>
                <a:gd name="connsiteY27" fmla="*/ 213385 h 426357"/>
                <a:gd name="connsiteX28" fmla="*/ 249544 w 370014"/>
                <a:gd name="connsiteY28" fmla="*/ 234897 h 426357"/>
                <a:gd name="connsiteX29" fmla="*/ 249544 w 370014"/>
                <a:gd name="connsiteY29" fmla="*/ 144545 h 426357"/>
                <a:gd name="connsiteX30" fmla="*/ 120470 w 370014"/>
                <a:gd name="connsiteY30" fmla="*/ 144545 h 426357"/>
                <a:gd name="connsiteX31" fmla="*/ 98957 w 370014"/>
                <a:gd name="connsiteY31" fmla="*/ 123033 h 426357"/>
                <a:gd name="connsiteX32" fmla="*/ 120470 w 370014"/>
                <a:gd name="connsiteY32" fmla="*/ 101520 h 426357"/>
                <a:gd name="connsiteX33" fmla="*/ 249544 w 370014"/>
                <a:gd name="connsiteY33" fmla="*/ 101520 h 426357"/>
                <a:gd name="connsiteX34" fmla="*/ 271057 w 370014"/>
                <a:gd name="connsiteY34" fmla="*/ 123033 h 426357"/>
                <a:gd name="connsiteX35" fmla="*/ 249544 w 370014"/>
                <a:gd name="connsiteY35" fmla="*/ 144545 h 426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70014" h="426357">
                  <a:moveTo>
                    <a:pt x="335594" y="213385"/>
                  </a:moveTo>
                  <a:cubicBezTo>
                    <a:pt x="335594" y="163906"/>
                    <a:pt x="354956" y="92916"/>
                    <a:pt x="367863" y="56344"/>
                  </a:cubicBezTo>
                  <a:cubicBezTo>
                    <a:pt x="372165" y="43437"/>
                    <a:pt x="370014" y="28378"/>
                    <a:pt x="361409" y="17622"/>
                  </a:cubicBezTo>
                  <a:cubicBezTo>
                    <a:pt x="352804" y="6866"/>
                    <a:pt x="339897" y="412"/>
                    <a:pt x="326989" y="412"/>
                  </a:cubicBezTo>
                  <a:lnTo>
                    <a:pt x="43025" y="412"/>
                  </a:lnTo>
                  <a:cubicBezTo>
                    <a:pt x="30117" y="-1739"/>
                    <a:pt x="17210" y="4715"/>
                    <a:pt x="8605" y="15471"/>
                  </a:cubicBezTo>
                  <a:cubicBezTo>
                    <a:pt x="0" y="28378"/>
                    <a:pt x="-2151" y="41286"/>
                    <a:pt x="2151" y="56344"/>
                  </a:cubicBezTo>
                  <a:cubicBezTo>
                    <a:pt x="15059" y="92916"/>
                    <a:pt x="34420" y="163906"/>
                    <a:pt x="34420" y="213385"/>
                  </a:cubicBezTo>
                  <a:cubicBezTo>
                    <a:pt x="34420" y="262863"/>
                    <a:pt x="15059" y="333854"/>
                    <a:pt x="2151" y="370425"/>
                  </a:cubicBezTo>
                  <a:cubicBezTo>
                    <a:pt x="-2151" y="383333"/>
                    <a:pt x="0" y="398392"/>
                    <a:pt x="8605" y="409148"/>
                  </a:cubicBezTo>
                  <a:cubicBezTo>
                    <a:pt x="17210" y="419904"/>
                    <a:pt x="30117" y="426358"/>
                    <a:pt x="43025" y="426358"/>
                  </a:cubicBezTo>
                  <a:lnTo>
                    <a:pt x="324838" y="426358"/>
                  </a:lnTo>
                  <a:cubicBezTo>
                    <a:pt x="337746" y="426358"/>
                    <a:pt x="350653" y="419904"/>
                    <a:pt x="359258" y="409148"/>
                  </a:cubicBezTo>
                  <a:cubicBezTo>
                    <a:pt x="367863" y="398392"/>
                    <a:pt x="370014" y="383333"/>
                    <a:pt x="365712" y="370425"/>
                  </a:cubicBezTo>
                  <a:cubicBezTo>
                    <a:pt x="354956" y="333854"/>
                    <a:pt x="335594" y="262863"/>
                    <a:pt x="335594" y="213385"/>
                  </a:cubicBezTo>
                  <a:close/>
                  <a:moveTo>
                    <a:pt x="163495" y="320947"/>
                  </a:moveTo>
                  <a:lnTo>
                    <a:pt x="120470" y="320947"/>
                  </a:lnTo>
                  <a:cubicBezTo>
                    <a:pt x="107562" y="320947"/>
                    <a:pt x="98957" y="312342"/>
                    <a:pt x="98957" y="299435"/>
                  </a:cubicBezTo>
                  <a:cubicBezTo>
                    <a:pt x="98957" y="286527"/>
                    <a:pt x="107562" y="277922"/>
                    <a:pt x="120470" y="277922"/>
                  </a:cubicBezTo>
                  <a:lnTo>
                    <a:pt x="163495" y="277922"/>
                  </a:lnTo>
                  <a:cubicBezTo>
                    <a:pt x="176402" y="277922"/>
                    <a:pt x="185007" y="286527"/>
                    <a:pt x="185007" y="299435"/>
                  </a:cubicBezTo>
                  <a:cubicBezTo>
                    <a:pt x="185007" y="312342"/>
                    <a:pt x="176402" y="320947"/>
                    <a:pt x="163495" y="320947"/>
                  </a:cubicBezTo>
                  <a:close/>
                  <a:moveTo>
                    <a:pt x="249544" y="234897"/>
                  </a:moveTo>
                  <a:lnTo>
                    <a:pt x="120470" y="234897"/>
                  </a:lnTo>
                  <a:cubicBezTo>
                    <a:pt x="107562" y="234897"/>
                    <a:pt x="98957" y="226292"/>
                    <a:pt x="98957" y="213385"/>
                  </a:cubicBezTo>
                  <a:cubicBezTo>
                    <a:pt x="98957" y="200478"/>
                    <a:pt x="107562" y="191873"/>
                    <a:pt x="120470" y="191873"/>
                  </a:cubicBezTo>
                  <a:lnTo>
                    <a:pt x="249544" y="191873"/>
                  </a:lnTo>
                  <a:cubicBezTo>
                    <a:pt x="262452" y="191873"/>
                    <a:pt x="271057" y="200478"/>
                    <a:pt x="271057" y="213385"/>
                  </a:cubicBezTo>
                  <a:cubicBezTo>
                    <a:pt x="271057" y="226292"/>
                    <a:pt x="262452" y="234897"/>
                    <a:pt x="249544" y="234897"/>
                  </a:cubicBezTo>
                  <a:close/>
                  <a:moveTo>
                    <a:pt x="249544" y="144545"/>
                  </a:moveTo>
                  <a:lnTo>
                    <a:pt x="120470" y="144545"/>
                  </a:lnTo>
                  <a:cubicBezTo>
                    <a:pt x="107562" y="144545"/>
                    <a:pt x="98957" y="135940"/>
                    <a:pt x="98957" y="123033"/>
                  </a:cubicBezTo>
                  <a:cubicBezTo>
                    <a:pt x="98957" y="110125"/>
                    <a:pt x="107562" y="101520"/>
                    <a:pt x="120470" y="101520"/>
                  </a:cubicBezTo>
                  <a:lnTo>
                    <a:pt x="249544" y="101520"/>
                  </a:lnTo>
                  <a:cubicBezTo>
                    <a:pt x="262452" y="101520"/>
                    <a:pt x="271057" y="110125"/>
                    <a:pt x="271057" y="123033"/>
                  </a:cubicBezTo>
                  <a:cubicBezTo>
                    <a:pt x="271057" y="135940"/>
                    <a:pt x="262452" y="144545"/>
                    <a:pt x="249544" y="144545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4" name="任意多边形: 形状 103"/>
            <p:cNvSpPr/>
            <p:nvPr/>
          </p:nvSpPr>
          <p:spPr>
            <a:xfrm>
              <a:off x="5711422" y="2416045"/>
              <a:ext cx="64034" cy="236086"/>
            </a:xfrm>
            <a:custGeom>
              <a:avLst/>
              <a:gdLst>
                <a:gd name="connsiteX0" fmla="*/ 62386 w 64034"/>
                <a:gd name="connsiteY0" fmla="*/ 205969 h 236086"/>
                <a:gd name="connsiteX1" fmla="*/ 43025 w 64034"/>
                <a:gd name="connsiteY1" fmla="*/ 117768 h 236086"/>
                <a:gd name="connsiteX2" fmla="*/ 60235 w 64034"/>
                <a:gd name="connsiteY2" fmla="*/ 33870 h 236086"/>
                <a:gd name="connsiteX3" fmla="*/ 55932 w 64034"/>
                <a:gd name="connsiteY3" fmla="*/ 3752 h 236086"/>
                <a:gd name="connsiteX4" fmla="*/ 25815 w 64034"/>
                <a:gd name="connsiteY4" fmla="*/ 8055 h 236086"/>
                <a:gd name="connsiteX5" fmla="*/ 0 w 64034"/>
                <a:gd name="connsiteY5" fmla="*/ 117768 h 236086"/>
                <a:gd name="connsiteX6" fmla="*/ 23664 w 64034"/>
                <a:gd name="connsiteY6" fmla="*/ 223179 h 236086"/>
                <a:gd name="connsiteX7" fmla="*/ 43025 w 64034"/>
                <a:gd name="connsiteY7" fmla="*/ 236086 h 236086"/>
                <a:gd name="connsiteX8" fmla="*/ 51630 w 64034"/>
                <a:gd name="connsiteY8" fmla="*/ 233935 h 236086"/>
                <a:gd name="connsiteX9" fmla="*/ 62386 w 64034"/>
                <a:gd name="connsiteY9" fmla="*/ 205969 h 23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034" h="236086">
                  <a:moveTo>
                    <a:pt x="62386" y="205969"/>
                  </a:moveTo>
                  <a:cubicBezTo>
                    <a:pt x="49479" y="178003"/>
                    <a:pt x="43025" y="150037"/>
                    <a:pt x="43025" y="117768"/>
                  </a:cubicBezTo>
                  <a:cubicBezTo>
                    <a:pt x="43025" y="81197"/>
                    <a:pt x="49479" y="46777"/>
                    <a:pt x="60235" y="33870"/>
                  </a:cubicBezTo>
                  <a:cubicBezTo>
                    <a:pt x="66689" y="25265"/>
                    <a:pt x="64537" y="10206"/>
                    <a:pt x="55932" y="3752"/>
                  </a:cubicBezTo>
                  <a:cubicBezTo>
                    <a:pt x="47327" y="-2701"/>
                    <a:pt x="32269" y="-550"/>
                    <a:pt x="25815" y="8055"/>
                  </a:cubicBezTo>
                  <a:cubicBezTo>
                    <a:pt x="2151" y="38172"/>
                    <a:pt x="0" y="94105"/>
                    <a:pt x="0" y="117768"/>
                  </a:cubicBezTo>
                  <a:cubicBezTo>
                    <a:pt x="0" y="156491"/>
                    <a:pt x="8605" y="193062"/>
                    <a:pt x="23664" y="223179"/>
                  </a:cubicBezTo>
                  <a:cubicBezTo>
                    <a:pt x="27966" y="231784"/>
                    <a:pt x="34420" y="236086"/>
                    <a:pt x="43025" y="236086"/>
                  </a:cubicBezTo>
                  <a:cubicBezTo>
                    <a:pt x="47327" y="236086"/>
                    <a:pt x="49479" y="236086"/>
                    <a:pt x="51630" y="233935"/>
                  </a:cubicBezTo>
                  <a:cubicBezTo>
                    <a:pt x="62386" y="227481"/>
                    <a:pt x="66689" y="214574"/>
                    <a:pt x="62386" y="205969"/>
                  </a:cubicBezTo>
                  <a:close/>
                </a:path>
              </a:pathLst>
            </a:custGeom>
            <a:grpFill/>
            <a:ln w="212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3762960" y="2296771"/>
            <a:ext cx="284526" cy="327238"/>
            <a:chOff x="6005512" y="3325634"/>
            <a:chExt cx="180975" cy="208141"/>
          </a:xfr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</p:grpSpPr>
        <p:sp>
          <p:nvSpPr>
            <p:cNvPr id="106" name="任意多边形: 形状 105"/>
            <p:cNvSpPr/>
            <p:nvPr/>
          </p:nvSpPr>
          <p:spPr>
            <a:xfrm>
              <a:off x="6005512" y="3400425"/>
              <a:ext cx="119062" cy="133350"/>
            </a:xfrm>
            <a:custGeom>
              <a:avLst/>
              <a:gdLst>
                <a:gd name="connsiteX0" fmla="*/ 109538 w 119062"/>
                <a:gd name="connsiteY0" fmla="*/ 133350 h 133350"/>
                <a:gd name="connsiteX1" fmla="*/ 9525 w 119062"/>
                <a:gd name="connsiteY1" fmla="*/ 133350 h 133350"/>
                <a:gd name="connsiteX2" fmla="*/ 0 w 119062"/>
                <a:gd name="connsiteY2" fmla="*/ 123825 h 133350"/>
                <a:gd name="connsiteX3" fmla="*/ 0 w 119062"/>
                <a:gd name="connsiteY3" fmla="*/ 9525 h 133350"/>
                <a:gd name="connsiteX4" fmla="*/ 9525 w 119062"/>
                <a:gd name="connsiteY4" fmla="*/ 0 h 133350"/>
                <a:gd name="connsiteX5" fmla="*/ 19050 w 119062"/>
                <a:gd name="connsiteY5" fmla="*/ 9525 h 133350"/>
                <a:gd name="connsiteX6" fmla="*/ 19050 w 119062"/>
                <a:gd name="connsiteY6" fmla="*/ 114300 h 133350"/>
                <a:gd name="connsiteX7" fmla="*/ 109538 w 119062"/>
                <a:gd name="connsiteY7" fmla="*/ 114300 h 133350"/>
                <a:gd name="connsiteX8" fmla="*/ 119063 w 119062"/>
                <a:gd name="connsiteY8" fmla="*/ 123825 h 133350"/>
                <a:gd name="connsiteX9" fmla="*/ 109538 w 119062"/>
                <a:gd name="connsiteY9" fmla="*/ 133350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062" h="133350">
                  <a:moveTo>
                    <a:pt x="109538" y="133350"/>
                  </a:moveTo>
                  <a:lnTo>
                    <a:pt x="9525" y="133350"/>
                  </a:lnTo>
                  <a:cubicBezTo>
                    <a:pt x="3810" y="133350"/>
                    <a:pt x="0" y="129540"/>
                    <a:pt x="0" y="123825"/>
                  </a:cubicBezTo>
                  <a:lnTo>
                    <a:pt x="0" y="9525"/>
                  </a:lnTo>
                  <a:cubicBezTo>
                    <a:pt x="0" y="3810"/>
                    <a:pt x="3810" y="0"/>
                    <a:pt x="9525" y="0"/>
                  </a:cubicBezTo>
                  <a:cubicBezTo>
                    <a:pt x="15240" y="0"/>
                    <a:pt x="19050" y="3810"/>
                    <a:pt x="19050" y="9525"/>
                  </a:cubicBezTo>
                  <a:lnTo>
                    <a:pt x="19050" y="114300"/>
                  </a:lnTo>
                  <a:lnTo>
                    <a:pt x="109538" y="114300"/>
                  </a:lnTo>
                  <a:cubicBezTo>
                    <a:pt x="115253" y="114300"/>
                    <a:pt x="119063" y="118110"/>
                    <a:pt x="119063" y="123825"/>
                  </a:cubicBezTo>
                  <a:cubicBezTo>
                    <a:pt x="119063" y="129540"/>
                    <a:pt x="115253" y="133350"/>
                    <a:pt x="109538" y="1333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7" name="任意多边形: 形状 106"/>
            <p:cNvSpPr/>
            <p:nvPr/>
          </p:nvSpPr>
          <p:spPr>
            <a:xfrm>
              <a:off x="6034087" y="3325634"/>
              <a:ext cx="152400" cy="179565"/>
            </a:xfrm>
            <a:custGeom>
              <a:avLst/>
              <a:gdLst>
                <a:gd name="connsiteX0" fmla="*/ 152400 w 152400"/>
                <a:gd name="connsiteY0" fmla="*/ 64313 h 179565"/>
                <a:gd name="connsiteX1" fmla="*/ 152400 w 152400"/>
                <a:gd name="connsiteY1" fmla="*/ 62408 h 179565"/>
                <a:gd name="connsiteX2" fmla="*/ 151448 w 152400"/>
                <a:gd name="connsiteY2" fmla="*/ 60503 h 179565"/>
                <a:gd name="connsiteX3" fmla="*/ 150495 w 152400"/>
                <a:gd name="connsiteY3" fmla="*/ 59551 h 179565"/>
                <a:gd name="connsiteX4" fmla="*/ 98108 w 152400"/>
                <a:gd name="connsiteY4" fmla="*/ 2401 h 179565"/>
                <a:gd name="connsiteX5" fmla="*/ 98108 w 152400"/>
                <a:gd name="connsiteY5" fmla="*/ 2401 h 179565"/>
                <a:gd name="connsiteX6" fmla="*/ 96203 w 152400"/>
                <a:gd name="connsiteY6" fmla="*/ 1448 h 179565"/>
                <a:gd name="connsiteX7" fmla="*/ 95250 w 152400"/>
                <a:gd name="connsiteY7" fmla="*/ 496 h 179565"/>
                <a:gd name="connsiteX8" fmla="*/ 94298 w 152400"/>
                <a:gd name="connsiteY8" fmla="*/ 496 h 179565"/>
                <a:gd name="connsiteX9" fmla="*/ 92393 w 152400"/>
                <a:gd name="connsiteY9" fmla="*/ 496 h 179565"/>
                <a:gd name="connsiteX10" fmla="*/ 92393 w 152400"/>
                <a:gd name="connsiteY10" fmla="*/ 496 h 179565"/>
                <a:gd name="connsiteX11" fmla="*/ 9525 w 152400"/>
                <a:gd name="connsiteY11" fmla="*/ 496 h 179565"/>
                <a:gd name="connsiteX12" fmla="*/ 0 w 152400"/>
                <a:gd name="connsiteY12" fmla="*/ 8116 h 179565"/>
                <a:gd name="connsiteX13" fmla="*/ 0 w 152400"/>
                <a:gd name="connsiteY13" fmla="*/ 170041 h 179565"/>
                <a:gd name="connsiteX14" fmla="*/ 9525 w 152400"/>
                <a:gd name="connsiteY14" fmla="*/ 179566 h 179565"/>
                <a:gd name="connsiteX15" fmla="*/ 142875 w 152400"/>
                <a:gd name="connsiteY15" fmla="*/ 179566 h 179565"/>
                <a:gd name="connsiteX16" fmla="*/ 152400 w 152400"/>
                <a:gd name="connsiteY16" fmla="*/ 170041 h 179565"/>
                <a:gd name="connsiteX17" fmla="*/ 152400 w 152400"/>
                <a:gd name="connsiteY17" fmla="*/ 65266 h 179565"/>
                <a:gd name="connsiteX18" fmla="*/ 152400 w 152400"/>
                <a:gd name="connsiteY18" fmla="*/ 64313 h 179565"/>
                <a:gd name="connsiteX19" fmla="*/ 38100 w 152400"/>
                <a:gd name="connsiteY19" fmla="*/ 74791 h 179565"/>
                <a:gd name="connsiteX20" fmla="*/ 57150 w 152400"/>
                <a:gd name="connsiteY20" fmla="*/ 74791 h 179565"/>
                <a:gd name="connsiteX21" fmla="*/ 66675 w 152400"/>
                <a:gd name="connsiteY21" fmla="*/ 84316 h 179565"/>
                <a:gd name="connsiteX22" fmla="*/ 57150 w 152400"/>
                <a:gd name="connsiteY22" fmla="*/ 93841 h 179565"/>
                <a:gd name="connsiteX23" fmla="*/ 38100 w 152400"/>
                <a:gd name="connsiteY23" fmla="*/ 93841 h 179565"/>
                <a:gd name="connsiteX24" fmla="*/ 28575 w 152400"/>
                <a:gd name="connsiteY24" fmla="*/ 84316 h 179565"/>
                <a:gd name="connsiteX25" fmla="*/ 38100 w 152400"/>
                <a:gd name="connsiteY25" fmla="*/ 74791 h 179565"/>
                <a:gd name="connsiteX26" fmla="*/ 95250 w 152400"/>
                <a:gd name="connsiteY26" fmla="*/ 131941 h 179565"/>
                <a:gd name="connsiteX27" fmla="*/ 38100 w 152400"/>
                <a:gd name="connsiteY27" fmla="*/ 131941 h 179565"/>
                <a:gd name="connsiteX28" fmla="*/ 28575 w 152400"/>
                <a:gd name="connsiteY28" fmla="*/ 122416 h 179565"/>
                <a:gd name="connsiteX29" fmla="*/ 38100 w 152400"/>
                <a:gd name="connsiteY29" fmla="*/ 112891 h 179565"/>
                <a:gd name="connsiteX30" fmla="*/ 95250 w 152400"/>
                <a:gd name="connsiteY30" fmla="*/ 112891 h 179565"/>
                <a:gd name="connsiteX31" fmla="*/ 104775 w 152400"/>
                <a:gd name="connsiteY31" fmla="*/ 122416 h 179565"/>
                <a:gd name="connsiteX32" fmla="*/ 95250 w 152400"/>
                <a:gd name="connsiteY32" fmla="*/ 131941 h 179565"/>
                <a:gd name="connsiteX33" fmla="*/ 100013 w 152400"/>
                <a:gd name="connsiteY33" fmla="*/ 55741 h 179565"/>
                <a:gd name="connsiteX34" fmla="*/ 100013 w 152400"/>
                <a:gd name="connsiteY34" fmla="*/ 32881 h 179565"/>
                <a:gd name="connsiteX35" fmla="*/ 120968 w 152400"/>
                <a:gd name="connsiteY35" fmla="*/ 55741 h 179565"/>
                <a:gd name="connsiteX36" fmla="*/ 100013 w 152400"/>
                <a:gd name="connsiteY36" fmla="*/ 55741 h 179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52400" h="179565">
                  <a:moveTo>
                    <a:pt x="152400" y="64313"/>
                  </a:moveTo>
                  <a:cubicBezTo>
                    <a:pt x="152400" y="63361"/>
                    <a:pt x="152400" y="63361"/>
                    <a:pt x="152400" y="62408"/>
                  </a:cubicBezTo>
                  <a:cubicBezTo>
                    <a:pt x="152400" y="61456"/>
                    <a:pt x="151448" y="61456"/>
                    <a:pt x="151448" y="60503"/>
                  </a:cubicBezTo>
                  <a:cubicBezTo>
                    <a:pt x="151448" y="60503"/>
                    <a:pt x="151448" y="59551"/>
                    <a:pt x="150495" y="59551"/>
                  </a:cubicBezTo>
                  <a:lnTo>
                    <a:pt x="98108" y="2401"/>
                  </a:lnTo>
                  <a:cubicBezTo>
                    <a:pt x="98108" y="2401"/>
                    <a:pt x="98108" y="2401"/>
                    <a:pt x="98108" y="2401"/>
                  </a:cubicBezTo>
                  <a:cubicBezTo>
                    <a:pt x="97155" y="1448"/>
                    <a:pt x="97155" y="1448"/>
                    <a:pt x="96203" y="1448"/>
                  </a:cubicBezTo>
                  <a:cubicBezTo>
                    <a:pt x="96203" y="1448"/>
                    <a:pt x="95250" y="496"/>
                    <a:pt x="95250" y="496"/>
                  </a:cubicBezTo>
                  <a:cubicBezTo>
                    <a:pt x="95250" y="496"/>
                    <a:pt x="94298" y="496"/>
                    <a:pt x="94298" y="496"/>
                  </a:cubicBezTo>
                  <a:cubicBezTo>
                    <a:pt x="93345" y="496"/>
                    <a:pt x="92393" y="496"/>
                    <a:pt x="92393" y="496"/>
                  </a:cubicBezTo>
                  <a:cubicBezTo>
                    <a:pt x="92393" y="496"/>
                    <a:pt x="92393" y="496"/>
                    <a:pt x="92393" y="496"/>
                  </a:cubicBezTo>
                  <a:lnTo>
                    <a:pt x="9525" y="496"/>
                  </a:lnTo>
                  <a:cubicBezTo>
                    <a:pt x="3810" y="-1409"/>
                    <a:pt x="0" y="2401"/>
                    <a:pt x="0" y="8116"/>
                  </a:cubicBezTo>
                  <a:lnTo>
                    <a:pt x="0" y="170041"/>
                  </a:lnTo>
                  <a:cubicBezTo>
                    <a:pt x="0" y="175756"/>
                    <a:pt x="3810" y="179566"/>
                    <a:pt x="9525" y="179566"/>
                  </a:cubicBezTo>
                  <a:lnTo>
                    <a:pt x="142875" y="179566"/>
                  </a:lnTo>
                  <a:cubicBezTo>
                    <a:pt x="148590" y="179566"/>
                    <a:pt x="152400" y="175756"/>
                    <a:pt x="152400" y="170041"/>
                  </a:cubicBezTo>
                  <a:lnTo>
                    <a:pt x="152400" y="65266"/>
                  </a:lnTo>
                  <a:cubicBezTo>
                    <a:pt x="152400" y="64313"/>
                    <a:pt x="152400" y="64313"/>
                    <a:pt x="152400" y="64313"/>
                  </a:cubicBezTo>
                  <a:close/>
                  <a:moveTo>
                    <a:pt x="38100" y="74791"/>
                  </a:moveTo>
                  <a:lnTo>
                    <a:pt x="57150" y="74791"/>
                  </a:lnTo>
                  <a:cubicBezTo>
                    <a:pt x="62865" y="74791"/>
                    <a:pt x="66675" y="78601"/>
                    <a:pt x="66675" y="84316"/>
                  </a:cubicBezTo>
                  <a:cubicBezTo>
                    <a:pt x="66675" y="90031"/>
                    <a:pt x="62865" y="93841"/>
                    <a:pt x="57150" y="93841"/>
                  </a:cubicBezTo>
                  <a:lnTo>
                    <a:pt x="38100" y="93841"/>
                  </a:lnTo>
                  <a:cubicBezTo>
                    <a:pt x="32385" y="93841"/>
                    <a:pt x="28575" y="90031"/>
                    <a:pt x="28575" y="84316"/>
                  </a:cubicBezTo>
                  <a:cubicBezTo>
                    <a:pt x="28575" y="78601"/>
                    <a:pt x="32385" y="74791"/>
                    <a:pt x="38100" y="74791"/>
                  </a:cubicBezTo>
                  <a:close/>
                  <a:moveTo>
                    <a:pt x="95250" y="131941"/>
                  </a:moveTo>
                  <a:lnTo>
                    <a:pt x="38100" y="131941"/>
                  </a:lnTo>
                  <a:cubicBezTo>
                    <a:pt x="32385" y="131941"/>
                    <a:pt x="28575" y="128131"/>
                    <a:pt x="28575" y="122416"/>
                  </a:cubicBezTo>
                  <a:cubicBezTo>
                    <a:pt x="28575" y="116701"/>
                    <a:pt x="32385" y="112891"/>
                    <a:pt x="38100" y="112891"/>
                  </a:cubicBezTo>
                  <a:lnTo>
                    <a:pt x="95250" y="112891"/>
                  </a:lnTo>
                  <a:cubicBezTo>
                    <a:pt x="100965" y="112891"/>
                    <a:pt x="104775" y="116701"/>
                    <a:pt x="104775" y="122416"/>
                  </a:cubicBezTo>
                  <a:cubicBezTo>
                    <a:pt x="104775" y="128131"/>
                    <a:pt x="100965" y="131941"/>
                    <a:pt x="95250" y="131941"/>
                  </a:cubicBezTo>
                  <a:close/>
                  <a:moveTo>
                    <a:pt x="100013" y="55741"/>
                  </a:moveTo>
                  <a:lnTo>
                    <a:pt x="100013" y="32881"/>
                  </a:lnTo>
                  <a:lnTo>
                    <a:pt x="120968" y="55741"/>
                  </a:lnTo>
                  <a:lnTo>
                    <a:pt x="100013" y="5574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108" name="图形 65"/>
          <p:cNvSpPr/>
          <p:nvPr/>
        </p:nvSpPr>
        <p:spPr>
          <a:xfrm>
            <a:off x="6192355" y="3945627"/>
            <a:ext cx="342146" cy="359682"/>
          </a:xfrm>
          <a:custGeom>
            <a:avLst/>
            <a:gdLst>
              <a:gd name="connsiteX0" fmla="*/ 180975 w 190500"/>
              <a:gd name="connsiteY0" fmla="*/ 0 h 200263"/>
              <a:gd name="connsiteX1" fmla="*/ 9525 w 190500"/>
              <a:gd name="connsiteY1" fmla="*/ 0 h 200263"/>
              <a:gd name="connsiteX2" fmla="*/ 0 w 190500"/>
              <a:gd name="connsiteY2" fmla="*/ 9525 h 200263"/>
              <a:gd name="connsiteX3" fmla="*/ 0 w 190500"/>
              <a:gd name="connsiteY3" fmla="*/ 71438 h 200263"/>
              <a:gd name="connsiteX4" fmla="*/ 9525 w 190500"/>
              <a:gd name="connsiteY4" fmla="*/ 80963 h 200263"/>
              <a:gd name="connsiteX5" fmla="*/ 28575 w 190500"/>
              <a:gd name="connsiteY5" fmla="*/ 80963 h 200263"/>
              <a:gd name="connsiteX6" fmla="*/ 28575 w 190500"/>
              <a:gd name="connsiteY6" fmla="*/ 190500 h 200263"/>
              <a:gd name="connsiteX7" fmla="*/ 34290 w 190500"/>
              <a:gd name="connsiteY7" fmla="*/ 199073 h 200263"/>
              <a:gd name="connsiteX8" fmla="*/ 43815 w 190500"/>
              <a:gd name="connsiteY8" fmla="*/ 198120 h 200263"/>
              <a:gd name="connsiteX9" fmla="*/ 66675 w 190500"/>
              <a:gd name="connsiteY9" fmla="*/ 180975 h 200263"/>
              <a:gd name="connsiteX10" fmla="*/ 89535 w 190500"/>
              <a:gd name="connsiteY10" fmla="*/ 198120 h 200263"/>
              <a:gd name="connsiteX11" fmla="*/ 100965 w 190500"/>
              <a:gd name="connsiteY11" fmla="*/ 198120 h 200263"/>
              <a:gd name="connsiteX12" fmla="*/ 123825 w 190500"/>
              <a:gd name="connsiteY12" fmla="*/ 180975 h 200263"/>
              <a:gd name="connsiteX13" fmla="*/ 146685 w 190500"/>
              <a:gd name="connsiteY13" fmla="*/ 198120 h 200263"/>
              <a:gd name="connsiteX14" fmla="*/ 152400 w 190500"/>
              <a:gd name="connsiteY14" fmla="*/ 200025 h 200263"/>
              <a:gd name="connsiteX15" fmla="*/ 157163 w 190500"/>
              <a:gd name="connsiteY15" fmla="*/ 199073 h 200263"/>
              <a:gd name="connsiteX16" fmla="*/ 161925 w 190500"/>
              <a:gd name="connsiteY16" fmla="*/ 190500 h 200263"/>
              <a:gd name="connsiteX17" fmla="*/ 161925 w 190500"/>
              <a:gd name="connsiteY17" fmla="*/ 80963 h 200263"/>
              <a:gd name="connsiteX18" fmla="*/ 180975 w 190500"/>
              <a:gd name="connsiteY18" fmla="*/ 80963 h 200263"/>
              <a:gd name="connsiteX19" fmla="*/ 190500 w 190500"/>
              <a:gd name="connsiteY19" fmla="*/ 71438 h 200263"/>
              <a:gd name="connsiteX20" fmla="*/ 190500 w 190500"/>
              <a:gd name="connsiteY20" fmla="*/ 9525 h 200263"/>
              <a:gd name="connsiteX21" fmla="*/ 180975 w 190500"/>
              <a:gd name="connsiteY21" fmla="*/ 0 h 200263"/>
              <a:gd name="connsiteX22" fmla="*/ 114300 w 190500"/>
              <a:gd name="connsiteY22" fmla="*/ 114300 h 200263"/>
              <a:gd name="connsiteX23" fmla="*/ 104775 w 190500"/>
              <a:gd name="connsiteY23" fmla="*/ 114300 h 200263"/>
              <a:gd name="connsiteX24" fmla="*/ 104775 w 190500"/>
              <a:gd name="connsiteY24" fmla="*/ 123825 h 200263"/>
              <a:gd name="connsiteX25" fmla="*/ 95250 w 190500"/>
              <a:gd name="connsiteY25" fmla="*/ 133350 h 200263"/>
              <a:gd name="connsiteX26" fmla="*/ 85725 w 190500"/>
              <a:gd name="connsiteY26" fmla="*/ 123825 h 200263"/>
              <a:gd name="connsiteX27" fmla="*/ 85725 w 190500"/>
              <a:gd name="connsiteY27" fmla="*/ 114300 h 200263"/>
              <a:gd name="connsiteX28" fmla="*/ 76200 w 190500"/>
              <a:gd name="connsiteY28" fmla="*/ 114300 h 200263"/>
              <a:gd name="connsiteX29" fmla="*/ 66675 w 190500"/>
              <a:gd name="connsiteY29" fmla="*/ 104775 h 200263"/>
              <a:gd name="connsiteX30" fmla="*/ 76200 w 190500"/>
              <a:gd name="connsiteY30" fmla="*/ 95250 h 200263"/>
              <a:gd name="connsiteX31" fmla="*/ 85725 w 190500"/>
              <a:gd name="connsiteY31" fmla="*/ 95250 h 200263"/>
              <a:gd name="connsiteX32" fmla="*/ 85725 w 190500"/>
              <a:gd name="connsiteY32" fmla="*/ 85725 h 200263"/>
              <a:gd name="connsiteX33" fmla="*/ 95250 w 190500"/>
              <a:gd name="connsiteY33" fmla="*/ 76200 h 200263"/>
              <a:gd name="connsiteX34" fmla="*/ 104775 w 190500"/>
              <a:gd name="connsiteY34" fmla="*/ 85725 h 200263"/>
              <a:gd name="connsiteX35" fmla="*/ 104775 w 190500"/>
              <a:gd name="connsiteY35" fmla="*/ 95250 h 200263"/>
              <a:gd name="connsiteX36" fmla="*/ 114300 w 190500"/>
              <a:gd name="connsiteY36" fmla="*/ 95250 h 200263"/>
              <a:gd name="connsiteX37" fmla="*/ 123825 w 190500"/>
              <a:gd name="connsiteY37" fmla="*/ 104775 h 200263"/>
              <a:gd name="connsiteX38" fmla="*/ 114300 w 190500"/>
              <a:gd name="connsiteY38" fmla="*/ 114300 h 200263"/>
              <a:gd name="connsiteX39" fmla="*/ 171450 w 190500"/>
              <a:gd name="connsiteY39" fmla="*/ 61913 h 200263"/>
              <a:gd name="connsiteX40" fmla="*/ 161925 w 190500"/>
              <a:gd name="connsiteY40" fmla="*/ 61913 h 200263"/>
              <a:gd name="connsiteX41" fmla="*/ 161925 w 190500"/>
              <a:gd name="connsiteY41" fmla="*/ 38100 h 200263"/>
              <a:gd name="connsiteX42" fmla="*/ 152400 w 190500"/>
              <a:gd name="connsiteY42" fmla="*/ 28575 h 200263"/>
              <a:gd name="connsiteX43" fmla="*/ 38100 w 190500"/>
              <a:gd name="connsiteY43" fmla="*/ 28575 h 200263"/>
              <a:gd name="connsiteX44" fmla="*/ 28575 w 190500"/>
              <a:gd name="connsiteY44" fmla="*/ 38100 h 200263"/>
              <a:gd name="connsiteX45" fmla="*/ 28575 w 190500"/>
              <a:gd name="connsiteY45" fmla="*/ 61913 h 200263"/>
              <a:gd name="connsiteX46" fmla="*/ 19050 w 190500"/>
              <a:gd name="connsiteY46" fmla="*/ 61913 h 200263"/>
              <a:gd name="connsiteX47" fmla="*/ 19050 w 190500"/>
              <a:gd name="connsiteY47" fmla="*/ 19050 h 200263"/>
              <a:gd name="connsiteX48" fmla="*/ 171450 w 190500"/>
              <a:gd name="connsiteY48" fmla="*/ 19050 h 200263"/>
              <a:gd name="connsiteX49" fmla="*/ 171450 w 190500"/>
              <a:gd name="connsiteY49" fmla="*/ 61913 h 20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90500" h="200263">
                <a:moveTo>
                  <a:pt x="180975" y="0"/>
                </a:moveTo>
                <a:lnTo>
                  <a:pt x="9525" y="0"/>
                </a:lnTo>
                <a:cubicBezTo>
                  <a:pt x="3810" y="0"/>
                  <a:pt x="0" y="3810"/>
                  <a:pt x="0" y="9525"/>
                </a:cubicBezTo>
                <a:lnTo>
                  <a:pt x="0" y="71438"/>
                </a:lnTo>
                <a:cubicBezTo>
                  <a:pt x="0" y="77153"/>
                  <a:pt x="3810" y="80963"/>
                  <a:pt x="9525" y="80963"/>
                </a:cubicBezTo>
                <a:lnTo>
                  <a:pt x="28575" y="80963"/>
                </a:lnTo>
                <a:lnTo>
                  <a:pt x="28575" y="190500"/>
                </a:lnTo>
                <a:cubicBezTo>
                  <a:pt x="28575" y="194310"/>
                  <a:pt x="30480" y="197168"/>
                  <a:pt x="34290" y="199073"/>
                </a:cubicBezTo>
                <a:cubicBezTo>
                  <a:pt x="37148" y="200978"/>
                  <a:pt x="40958" y="200025"/>
                  <a:pt x="43815" y="198120"/>
                </a:cubicBezTo>
                <a:lnTo>
                  <a:pt x="66675" y="180975"/>
                </a:lnTo>
                <a:lnTo>
                  <a:pt x="89535" y="198120"/>
                </a:lnTo>
                <a:cubicBezTo>
                  <a:pt x="93345" y="200978"/>
                  <a:pt x="97155" y="200978"/>
                  <a:pt x="100965" y="198120"/>
                </a:cubicBezTo>
                <a:lnTo>
                  <a:pt x="123825" y="180975"/>
                </a:lnTo>
                <a:lnTo>
                  <a:pt x="146685" y="198120"/>
                </a:lnTo>
                <a:cubicBezTo>
                  <a:pt x="148590" y="199073"/>
                  <a:pt x="150495" y="200025"/>
                  <a:pt x="152400" y="200025"/>
                </a:cubicBezTo>
                <a:cubicBezTo>
                  <a:pt x="154305" y="200025"/>
                  <a:pt x="155258" y="200025"/>
                  <a:pt x="157163" y="199073"/>
                </a:cubicBezTo>
                <a:cubicBezTo>
                  <a:pt x="160020" y="197168"/>
                  <a:pt x="161925" y="194310"/>
                  <a:pt x="161925" y="190500"/>
                </a:cubicBezTo>
                <a:lnTo>
                  <a:pt x="161925" y="80963"/>
                </a:lnTo>
                <a:lnTo>
                  <a:pt x="180975" y="80963"/>
                </a:lnTo>
                <a:cubicBezTo>
                  <a:pt x="186690" y="80963"/>
                  <a:pt x="190500" y="77153"/>
                  <a:pt x="190500" y="71438"/>
                </a:cubicBezTo>
                <a:lnTo>
                  <a:pt x="190500" y="9525"/>
                </a:lnTo>
                <a:cubicBezTo>
                  <a:pt x="190500" y="3810"/>
                  <a:pt x="186690" y="0"/>
                  <a:pt x="180975" y="0"/>
                </a:cubicBezTo>
                <a:close/>
                <a:moveTo>
                  <a:pt x="114300" y="114300"/>
                </a:moveTo>
                <a:lnTo>
                  <a:pt x="104775" y="114300"/>
                </a:lnTo>
                <a:lnTo>
                  <a:pt x="104775" y="123825"/>
                </a:lnTo>
                <a:cubicBezTo>
                  <a:pt x="104775" y="129540"/>
                  <a:pt x="100965" y="133350"/>
                  <a:pt x="95250" y="133350"/>
                </a:cubicBezTo>
                <a:cubicBezTo>
                  <a:pt x="89535" y="133350"/>
                  <a:pt x="85725" y="129540"/>
                  <a:pt x="85725" y="123825"/>
                </a:cubicBezTo>
                <a:lnTo>
                  <a:pt x="85725" y="114300"/>
                </a:lnTo>
                <a:lnTo>
                  <a:pt x="76200" y="114300"/>
                </a:lnTo>
                <a:cubicBezTo>
                  <a:pt x="70485" y="114300"/>
                  <a:pt x="66675" y="110490"/>
                  <a:pt x="66675" y="104775"/>
                </a:cubicBezTo>
                <a:cubicBezTo>
                  <a:pt x="66675" y="99060"/>
                  <a:pt x="70485" y="95250"/>
                  <a:pt x="76200" y="95250"/>
                </a:cubicBezTo>
                <a:lnTo>
                  <a:pt x="85725" y="95250"/>
                </a:lnTo>
                <a:lnTo>
                  <a:pt x="85725" y="85725"/>
                </a:lnTo>
                <a:cubicBezTo>
                  <a:pt x="85725" y="80010"/>
                  <a:pt x="89535" y="76200"/>
                  <a:pt x="95250" y="76200"/>
                </a:cubicBezTo>
                <a:cubicBezTo>
                  <a:pt x="100965" y="76200"/>
                  <a:pt x="104775" y="80010"/>
                  <a:pt x="104775" y="85725"/>
                </a:cubicBezTo>
                <a:lnTo>
                  <a:pt x="104775" y="95250"/>
                </a:lnTo>
                <a:lnTo>
                  <a:pt x="114300" y="95250"/>
                </a:lnTo>
                <a:cubicBezTo>
                  <a:pt x="120015" y="95250"/>
                  <a:pt x="123825" y="99060"/>
                  <a:pt x="123825" y="104775"/>
                </a:cubicBezTo>
                <a:cubicBezTo>
                  <a:pt x="123825" y="110490"/>
                  <a:pt x="120015" y="114300"/>
                  <a:pt x="114300" y="114300"/>
                </a:cubicBezTo>
                <a:close/>
                <a:moveTo>
                  <a:pt x="171450" y="61913"/>
                </a:moveTo>
                <a:lnTo>
                  <a:pt x="161925" y="61913"/>
                </a:lnTo>
                <a:lnTo>
                  <a:pt x="161925" y="38100"/>
                </a:lnTo>
                <a:cubicBezTo>
                  <a:pt x="161925" y="32385"/>
                  <a:pt x="158115" y="28575"/>
                  <a:pt x="152400" y="28575"/>
                </a:cubicBezTo>
                <a:lnTo>
                  <a:pt x="38100" y="28575"/>
                </a:lnTo>
                <a:cubicBezTo>
                  <a:pt x="32385" y="28575"/>
                  <a:pt x="28575" y="32385"/>
                  <a:pt x="28575" y="38100"/>
                </a:cubicBezTo>
                <a:lnTo>
                  <a:pt x="28575" y="61913"/>
                </a:lnTo>
                <a:lnTo>
                  <a:pt x="19050" y="61913"/>
                </a:lnTo>
                <a:lnTo>
                  <a:pt x="19050" y="19050"/>
                </a:lnTo>
                <a:lnTo>
                  <a:pt x="171450" y="19050"/>
                </a:lnTo>
                <a:lnTo>
                  <a:pt x="171450" y="6191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09" name="图形 68"/>
          <p:cNvSpPr/>
          <p:nvPr/>
        </p:nvSpPr>
        <p:spPr>
          <a:xfrm>
            <a:off x="8893721" y="3693432"/>
            <a:ext cx="288192" cy="352234"/>
          </a:xfrm>
          <a:custGeom>
            <a:avLst/>
            <a:gdLst>
              <a:gd name="connsiteX0" fmla="*/ 169545 w 171450"/>
              <a:gd name="connsiteY0" fmla="*/ 53340 h 209550"/>
              <a:gd name="connsiteX1" fmla="*/ 126683 w 171450"/>
              <a:gd name="connsiteY1" fmla="*/ 2858 h 209550"/>
              <a:gd name="connsiteX2" fmla="*/ 119063 w 171450"/>
              <a:gd name="connsiteY2" fmla="*/ 0 h 209550"/>
              <a:gd name="connsiteX3" fmla="*/ 9525 w 171450"/>
              <a:gd name="connsiteY3" fmla="*/ 0 h 209550"/>
              <a:gd name="connsiteX4" fmla="*/ 0 w 171450"/>
              <a:gd name="connsiteY4" fmla="*/ 9525 h 209550"/>
              <a:gd name="connsiteX5" fmla="*/ 0 w 171450"/>
              <a:gd name="connsiteY5" fmla="*/ 200025 h 209550"/>
              <a:gd name="connsiteX6" fmla="*/ 9525 w 171450"/>
              <a:gd name="connsiteY6" fmla="*/ 209550 h 209550"/>
              <a:gd name="connsiteX7" fmla="*/ 161925 w 171450"/>
              <a:gd name="connsiteY7" fmla="*/ 209550 h 209550"/>
              <a:gd name="connsiteX8" fmla="*/ 171450 w 171450"/>
              <a:gd name="connsiteY8" fmla="*/ 200025 h 209550"/>
              <a:gd name="connsiteX9" fmla="*/ 171450 w 171450"/>
              <a:gd name="connsiteY9" fmla="*/ 60008 h 209550"/>
              <a:gd name="connsiteX10" fmla="*/ 169545 w 171450"/>
              <a:gd name="connsiteY10" fmla="*/ 53340 h 209550"/>
              <a:gd name="connsiteX11" fmla="*/ 141923 w 171450"/>
              <a:gd name="connsiteY11" fmla="*/ 104775 h 209550"/>
              <a:gd name="connsiteX12" fmla="*/ 120015 w 171450"/>
              <a:gd name="connsiteY12" fmla="*/ 124778 h 209550"/>
              <a:gd name="connsiteX13" fmla="*/ 125730 w 171450"/>
              <a:gd name="connsiteY13" fmla="*/ 154305 h 209550"/>
              <a:gd name="connsiteX14" fmla="*/ 121920 w 171450"/>
              <a:gd name="connsiteY14" fmla="*/ 163830 h 209550"/>
              <a:gd name="connsiteX15" fmla="*/ 116205 w 171450"/>
              <a:gd name="connsiteY15" fmla="*/ 165735 h 209550"/>
              <a:gd name="connsiteX16" fmla="*/ 111443 w 171450"/>
              <a:gd name="connsiteY16" fmla="*/ 164783 h 209550"/>
              <a:gd name="connsiteX17" fmla="*/ 85725 w 171450"/>
              <a:gd name="connsiteY17" fmla="*/ 150495 h 209550"/>
              <a:gd name="connsiteX18" fmla="*/ 60008 w 171450"/>
              <a:gd name="connsiteY18" fmla="*/ 164783 h 209550"/>
              <a:gd name="connsiteX19" fmla="*/ 49530 w 171450"/>
              <a:gd name="connsiteY19" fmla="*/ 163830 h 209550"/>
              <a:gd name="connsiteX20" fmla="*/ 45720 w 171450"/>
              <a:gd name="connsiteY20" fmla="*/ 154305 h 209550"/>
              <a:gd name="connsiteX21" fmla="*/ 51435 w 171450"/>
              <a:gd name="connsiteY21" fmla="*/ 124778 h 209550"/>
              <a:gd name="connsiteX22" fmla="*/ 29528 w 171450"/>
              <a:gd name="connsiteY22" fmla="*/ 104775 h 209550"/>
              <a:gd name="connsiteX23" fmla="*/ 26670 w 171450"/>
              <a:gd name="connsiteY23" fmla="*/ 95250 h 209550"/>
              <a:gd name="connsiteX24" fmla="*/ 34290 w 171450"/>
              <a:gd name="connsiteY24" fmla="*/ 88583 h 209550"/>
              <a:gd name="connsiteX25" fmla="*/ 63818 w 171450"/>
              <a:gd name="connsiteY25" fmla="*/ 84773 h 209550"/>
              <a:gd name="connsiteX26" fmla="*/ 76200 w 171450"/>
              <a:gd name="connsiteY26" fmla="*/ 57150 h 209550"/>
              <a:gd name="connsiteX27" fmla="*/ 85725 w 171450"/>
              <a:gd name="connsiteY27" fmla="*/ 52388 h 209550"/>
              <a:gd name="connsiteX28" fmla="*/ 94298 w 171450"/>
              <a:gd name="connsiteY28" fmla="*/ 58103 h 209550"/>
              <a:gd name="connsiteX29" fmla="*/ 106680 w 171450"/>
              <a:gd name="connsiteY29" fmla="*/ 85725 h 209550"/>
              <a:gd name="connsiteX30" fmla="*/ 136208 w 171450"/>
              <a:gd name="connsiteY30" fmla="*/ 89535 h 209550"/>
              <a:gd name="connsiteX31" fmla="*/ 143828 w 171450"/>
              <a:gd name="connsiteY31" fmla="*/ 96203 h 209550"/>
              <a:gd name="connsiteX32" fmla="*/ 141923 w 171450"/>
              <a:gd name="connsiteY32" fmla="*/ 104775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171450" h="209550">
                <a:moveTo>
                  <a:pt x="169545" y="53340"/>
                </a:moveTo>
                <a:lnTo>
                  <a:pt x="126683" y="2858"/>
                </a:lnTo>
                <a:cubicBezTo>
                  <a:pt x="124778" y="953"/>
                  <a:pt x="121920" y="0"/>
                  <a:pt x="119063" y="0"/>
                </a:cubicBezTo>
                <a:lnTo>
                  <a:pt x="9525" y="0"/>
                </a:lnTo>
                <a:cubicBezTo>
                  <a:pt x="3810" y="0"/>
                  <a:pt x="0" y="3810"/>
                  <a:pt x="0" y="9525"/>
                </a:cubicBezTo>
                <a:lnTo>
                  <a:pt x="0" y="200025"/>
                </a:lnTo>
                <a:cubicBezTo>
                  <a:pt x="0" y="205740"/>
                  <a:pt x="3810" y="209550"/>
                  <a:pt x="9525" y="209550"/>
                </a:cubicBezTo>
                <a:lnTo>
                  <a:pt x="161925" y="209550"/>
                </a:lnTo>
                <a:cubicBezTo>
                  <a:pt x="167640" y="209550"/>
                  <a:pt x="171450" y="205740"/>
                  <a:pt x="171450" y="200025"/>
                </a:cubicBezTo>
                <a:lnTo>
                  <a:pt x="171450" y="60008"/>
                </a:lnTo>
                <a:cubicBezTo>
                  <a:pt x="171450" y="57150"/>
                  <a:pt x="170498" y="55245"/>
                  <a:pt x="169545" y="53340"/>
                </a:cubicBezTo>
                <a:close/>
                <a:moveTo>
                  <a:pt x="141923" y="104775"/>
                </a:moveTo>
                <a:lnTo>
                  <a:pt x="120015" y="124778"/>
                </a:lnTo>
                <a:lnTo>
                  <a:pt x="125730" y="154305"/>
                </a:lnTo>
                <a:cubicBezTo>
                  <a:pt x="126683" y="158115"/>
                  <a:pt x="124778" y="161925"/>
                  <a:pt x="121920" y="163830"/>
                </a:cubicBezTo>
                <a:cubicBezTo>
                  <a:pt x="120015" y="164783"/>
                  <a:pt x="118110" y="165735"/>
                  <a:pt x="116205" y="165735"/>
                </a:cubicBezTo>
                <a:cubicBezTo>
                  <a:pt x="114300" y="165735"/>
                  <a:pt x="113348" y="165735"/>
                  <a:pt x="111443" y="164783"/>
                </a:cubicBezTo>
                <a:lnTo>
                  <a:pt x="85725" y="150495"/>
                </a:lnTo>
                <a:lnTo>
                  <a:pt x="60008" y="164783"/>
                </a:lnTo>
                <a:cubicBezTo>
                  <a:pt x="57150" y="166688"/>
                  <a:pt x="52388" y="166688"/>
                  <a:pt x="49530" y="163830"/>
                </a:cubicBezTo>
                <a:cubicBezTo>
                  <a:pt x="46673" y="161925"/>
                  <a:pt x="44768" y="158115"/>
                  <a:pt x="45720" y="154305"/>
                </a:cubicBezTo>
                <a:lnTo>
                  <a:pt x="51435" y="124778"/>
                </a:lnTo>
                <a:lnTo>
                  <a:pt x="29528" y="104775"/>
                </a:lnTo>
                <a:cubicBezTo>
                  <a:pt x="26670" y="101918"/>
                  <a:pt x="25718" y="98108"/>
                  <a:pt x="26670" y="95250"/>
                </a:cubicBezTo>
                <a:cubicBezTo>
                  <a:pt x="27623" y="91440"/>
                  <a:pt x="30480" y="89535"/>
                  <a:pt x="34290" y="88583"/>
                </a:cubicBezTo>
                <a:lnTo>
                  <a:pt x="63818" y="84773"/>
                </a:lnTo>
                <a:lnTo>
                  <a:pt x="76200" y="57150"/>
                </a:lnTo>
                <a:cubicBezTo>
                  <a:pt x="79058" y="54293"/>
                  <a:pt x="81915" y="52388"/>
                  <a:pt x="85725" y="52388"/>
                </a:cubicBezTo>
                <a:cubicBezTo>
                  <a:pt x="89535" y="52388"/>
                  <a:pt x="92393" y="54293"/>
                  <a:pt x="94298" y="58103"/>
                </a:cubicBezTo>
                <a:lnTo>
                  <a:pt x="106680" y="85725"/>
                </a:lnTo>
                <a:lnTo>
                  <a:pt x="136208" y="89535"/>
                </a:lnTo>
                <a:cubicBezTo>
                  <a:pt x="140018" y="89535"/>
                  <a:pt x="142875" y="92393"/>
                  <a:pt x="143828" y="96203"/>
                </a:cubicBezTo>
                <a:cubicBezTo>
                  <a:pt x="144780" y="100013"/>
                  <a:pt x="144780" y="102870"/>
                  <a:pt x="141923" y="104775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42000"/>
                </a:schemeClr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0" name="矩形 109"/>
          <p:cNvSpPr/>
          <p:nvPr/>
        </p:nvSpPr>
        <p:spPr>
          <a:xfrm>
            <a:off x="-12700" y="6648483"/>
            <a:ext cx="12204700" cy="219491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606713" y="868689"/>
            <a:ext cx="23164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项目执行计划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06713" y="1320846"/>
            <a:ext cx="2842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BASIC SITUATION INTRODUCTION</a:t>
            </a:r>
            <a:endParaRPr lang="en-US" altLang="zh-CN" sz="1200" dirty="0"/>
          </a:p>
        </p:txBody>
      </p:sp>
      <p:sp>
        <p:nvSpPr>
          <p:cNvPr id="38" name="圆: 空心 37"/>
          <p:cNvSpPr/>
          <p:nvPr/>
        </p:nvSpPr>
        <p:spPr>
          <a:xfrm>
            <a:off x="3559281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>
            <a:outerShdw blurRad="127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1016000" y="873242"/>
            <a:ext cx="10871200" cy="33250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lnSpc>
                <a:spcPct val="70000"/>
              </a:lnSpc>
              <a:defRPr sz="15100" spc="-350">
                <a:ln w="3175">
                  <a:noFill/>
                </a:ln>
                <a:solidFill>
                  <a:schemeClr val="accent1">
                    <a:alpha val="30000"/>
                  </a:schemeClr>
                </a:solidFill>
                <a:latin typeface="+mj-lt"/>
              </a:defRPr>
            </a:lvl1pPr>
          </a:lstStyle>
          <a:p>
            <a:pPr algn="r"/>
            <a:r>
              <a:rPr lang="en-US" altLang="zh-CN" dirty="0"/>
              <a:t>CHAPTER</a:t>
            </a:r>
            <a:endParaRPr lang="en-US" altLang="zh-CN" dirty="0"/>
          </a:p>
          <a:p>
            <a:pPr algn="r"/>
            <a:r>
              <a:rPr lang="en-US" altLang="zh-CN" dirty="0"/>
              <a:t>TWO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193020" y="479759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</a:rPr>
              <a:t>项目过程</a:t>
            </a:r>
            <a:endParaRPr lang="zh-CN" altLang="en-US" sz="28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060050" y="5295370"/>
            <a:ext cx="27382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1200" dirty="0"/>
              <a:t>MAIN BUSINESS INTRODUCTION</a:t>
            </a:r>
            <a:endParaRPr lang="zh-CN" altLang="en-US" sz="1200" dirty="0"/>
          </a:p>
        </p:txBody>
      </p:sp>
      <p:sp>
        <p:nvSpPr>
          <p:cNvPr id="5" name="文本框 4"/>
          <p:cNvSpPr txBox="1"/>
          <p:nvPr/>
        </p:nvSpPr>
        <p:spPr>
          <a:xfrm>
            <a:off x="9380971" y="2904769"/>
            <a:ext cx="2417329" cy="213904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altLang="zh-CN" sz="13900" dirty="0">
                <a:ln w="3175">
                  <a:noFill/>
                </a:ln>
                <a:effectLst>
                  <a:outerShdw blurRad="254000" sx="102000" sy="102000" algn="ctr" rotWithShape="0">
                    <a:schemeClr val="tx1">
                      <a:alpha val="20000"/>
                    </a:schemeClr>
                  </a:outerShdw>
                </a:effectLst>
                <a:latin typeface="+mj-ea"/>
                <a:ea typeface="+mj-ea"/>
              </a:rPr>
              <a:t>02</a:t>
            </a:r>
            <a:endParaRPr lang="zh-CN" altLang="en-US" sz="13900" dirty="0">
              <a:ln w="3175">
                <a:noFill/>
              </a:ln>
              <a:effectLst>
                <a:outerShdw blurRad="254000" sx="102000" sy="102000" algn="ctr" rotWithShape="0">
                  <a:schemeClr val="tx1">
                    <a:alpha val="20000"/>
                  </a:scheme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6705" y="717550"/>
            <a:ext cx="987425" cy="5760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190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6766995" y="5783949"/>
            <a:ext cx="5118166" cy="4000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sz="1000" dirty="0">
                <a:ea typeface="宋体" panose="02010600030101010101" pitchFamily="2" charset="-122"/>
                <a:sym typeface="+mn-ea"/>
              </a:rPr>
              <a:t>项目架构</a:t>
            </a:r>
            <a:r>
              <a:rPr lang="en-US" altLang="zh-CN" sz="1000" dirty="0">
                <a:ea typeface="宋体" panose="02010600030101010101" pitchFamily="2" charset="-122"/>
                <a:sym typeface="+mn-ea"/>
              </a:rPr>
              <a:t>--</a:t>
            </a:r>
            <a:r>
              <a:rPr lang="zh-CN" altLang="en-US" sz="1000" dirty="0">
                <a:ea typeface="宋体" panose="02010600030101010101" pitchFamily="2" charset="-122"/>
                <a:sym typeface="+mn-ea"/>
              </a:rPr>
              <a:t>前后端</a:t>
            </a:r>
            <a:r>
              <a:rPr lang="en-US" altLang="zh-CN" sz="1000" dirty="0">
                <a:ea typeface="宋体" panose="02010600030101010101" pitchFamily="2" charset="-122"/>
                <a:sym typeface="+mn-ea"/>
              </a:rPr>
              <a:t>     </a:t>
            </a:r>
            <a:r>
              <a:rPr lang="zh-CN" altLang="en-US" sz="1000" dirty="0">
                <a:ea typeface="宋体" panose="02010600030101010101" pitchFamily="2" charset="-122"/>
                <a:sym typeface="+mn-ea"/>
              </a:rPr>
              <a:t>项目实际进度曲线</a:t>
            </a:r>
            <a:endParaRPr lang="zh-CN" altLang="en-US" sz="1000" dirty="0">
              <a:ea typeface="宋体" panose="02010600030101010101" pitchFamily="2" charset="-122"/>
            </a:endParaRPr>
          </a:p>
          <a:p>
            <a:pPr algn="r">
              <a:lnSpc>
                <a:spcPct val="130000"/>
              </a:lnSpc>
            </a:pPr>
            <a:r>
              <a:rPr lang="zh-CN" altLang="en-US" sz="1000" dirty="0">
                <a:ea typeface="宋体" panose="02010600030101010101" pitchFamily="2" charset="-122"/>
                <a:sym typeface="+mn-ea"/>
              </a:rPr>
              <a:t>燃尽图</a:t>
            </a:r>
            <a:r>
              <a:rPr lang="en-US" altLang="zh-CN" sz="1000" dirty="0">
                <a:ea typeface="宋体" panose="02010600030101010101" pitchFamily="2" charset="-122"/>
                <a:sym typeface="+mn-ea"/>
              </a:rPr>
              <a:t>    </a:t>
            </a:r>
            <a:r>
              <a:rPr lang="zh-CN" altLang="en-US" sz="1000" dirty="0">
                <a:ea typeface="宋体" panose="02010600030101010101" pitchFamily="2" charset="-122"/>
                <a:sym typeface="+mn-ea"/>
              </a:rPr>
              <a:t>遇到的问题及如何解决</a:t>
            </a:r>
            <a:endParaRPr lang="zh-CN" altLang="en-US" sz="1000" dirty="0"/>
          </a:p>
        </p:txBody>
      </p:sp>
      <p:sp>
        <p:nvSpPr>
          <p:cNvPr id="13" name="矩形 12"/>
          <p:cNvSpPr/>
          <p:nvPr/>
        </p:nvSpPr>
        <p:spPr>
          <a:xfrm>
            <a:off x="11527200" y="6403638"/>
            <a:ext cx="360000" cy="28800"/>
          </a:xfrm>
          <a:prstGeom prst="rect">
            <a:avLst/>
          </a:prstGeom>
          <a:solidFill>
            <a:srgbClr val="567E75"/>
          </a:solidFill>
          <a:ln>
            <a:noFill/>
          </a:ln>
          <a:effectLst>
            <a:outerShdw blurRad="1270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-711295" y="-991440"/>
            <a:ext cx="3218830" cy="30777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0">
                <a:ln w="3175">
                  <a:gradFill>
                    <a:gsLst>
                      <a:gs pos="0">
                        <a:schemeClr val="accent1"/>
                      </a:gs>
                      <a:gs pos="100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ea typeface="+mj-ea"/>
              </a:defRPr>
            </a:lvl1pPr>
          </a:lstStyle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06713" y="868689"/>
            <a:ext cx="1605280" cy="52197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+mj-ea"/>
                <a:ea typeface="+mj-ea"/>
              </a:rPr>
              <a:t>项目架构</a:t>
            </a:r>
            <a:endParaRPr lang="zh-CN" altLang="en-US" sz="28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06713" y="1320846"/>
            <a:ext cx="2738250" cy="27699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MAIN BUSINESS INTRODUCTION</a:t>
            </a:r>
            <a:endParaRPr lang="en-US" altLang="zh-CN" sz="1200" dirty="0"/>
          </a:p>
        </p:txBody>
      </p:sp>
      <p:sp>
        <p:nvSpPr>
          <p:cNvPr id="8" name="圆: 空心 7"/>
          <p:cNvSpPr/>
          <p:nvPr/>
        </p:nvSpPr>
        <p:spPr>
          <a:xfrm>
            <a:off x="3559281" y="1201053"/>
            <a:ext cx="104679" cy="104679"/>
          </a:xfrm>
          <a:prstGeom prst="donut">
            <a:avLst>
              <a:gd name="adj" fmla="val 33938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9847306" y="1039485"/>
            <a:ext cx="1671594" cy="908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816854" y="773439"/>
            <a:ext cx="1768433" cy="33855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r"/>
            <a:r>
              <a:rPr lang="en-US" altLang="zh-CN" sz="1600" dirty="0">
                <a:solidFill>
                  <a:schemeClr val="tx1">
                    <a:alpha val="50000"/>
                  </a:schemeClr>
                </a:solidFill>
              </a:rPr>
              <a:t>CHAPTER TWO</a:t>
            </a:r>
            <a:endParaRPr lang="zh-CN" altLang="en-US" sz="1600" dirty="0">
              <a:solidFill>
                <a:schemeClr val="tx1">
                  <a:alpha val="50000"/>
                </a:schemeClr>
              </a:solidFill>
            </a:endParaRPr>
          </a:p>
        </p:txBody>
      </p:sp>
      <p:sp>
        <p:nvSpPr>
          <p:cNvPr id="92" name="矩形 91"/>
          <p:cNvSpPr/>
          <p:nvPr/>
        </p:nvSpPr>
        <p:spPr>
          <a:xfrm>
            <a:off x="-12700" y="6648483"/>
            <a:ext cx="12204700" cy="219491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254000" sx="102000" sy="102000" algn="ctr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95070" y="2510155"/>
            <a:ext cx="409638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zh-CN" altLang="en-US" sz="1800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前端</a:t>
            </a:r>
            <a:r>
              <a:rPr lang="zh-CN" altLang="en-US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  <a:sym typeface="+mn-ea"/>
              </a:rPr>
              <a:t>——</a:t>
            </a:r>
            <a:endParaRPr lang="zh-CN" altLang="en-US" sz="1800" dirty="0">
              <a:latin typeface="方正公文黑体" panose="02000500000000000000" charset="-122"/>
              <a:ea typeface="方正公文黑体" panose="02000500000000000000" charset="-122"/>
              <a:cs typeface="方正公文黑体" panose="02000500000000000000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800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使用Flutter 2.10.5作为移动开发框架，</a:t>
            </a:r>
            <a:endParaRPr lang="zh-CN" altLang="en-US" sz="1800" dirty="0">
              <a:latin typeface="方正公文黑体" panose="02000500000000000000" charset="-122"/>
              <a:ea typeface="方正公文黑体" panose="02000500000000000000" charset="-122"/>
              <a:cs typeface="方正公文黑体" panose="02000500000000000000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800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适配多个平台,使用Getx 4.6.5实现整体</a:t>
            </a:r>
            <a:endParaRPr lang="zh-CN" altLang="en-US" sz="1800" dirty="0">
              <a:latin typeface="方正公文黑体" panose="02000500000000000000" charset="-122"/>
              <a:ea typeface="方正公文黑体" panose="02000500000000000000" charset="-122"/>
              <a:cs typeface="方正公文黑体" panose="02000500000000000000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800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控制以及状态管理。</a:t>
            </a:r>
            <a:endParaRPr lang="zh-CN" altLang="en-US" sz="1800" dirty="0">
              <a:latin typeface="方正公文黑体" panose="02000500000000000000" charset="-122"/>
              <a:ea typeface="方正公文黑体" panose="02000500000000000000" charset="-122"/>
              <a:cs typeface="方正公文黑体" panose="02000500000000000000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228080" y="1605915"/>
            <a:ext cx="853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800" dirty="0">
                <a:latin typeface="方正公文黑体" panose="02000500000000000000" charset="-122"/>
                <a:ea typeface="方正公文黑体" panose="02000500000000000000" charset="-122"/>
                <a:cs typeface="方正公文黑体" panose="02000500000000000000" charset="-122"/>
              </a:rPr>
              <a:t>后端</a:t>
            </a:r>
            <a:endParaRPr lang="zh-CN" altLang="en-US" sz="1800" dirty="0">
              <a:latin typeface="方正公文黑体" panose="02000500000000000000" charset="-122"/>
              <a:ea typeface="方正公文黑体" panose="02000500000000000000" charset="-122"/>
              <a:cs typeface="方正公文黑体" panose="02000500000000000000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925" y="1974215"/>
            <a:ext cx="4944110" cy="4383405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UNIT_TABLE_BEAUTIFY" val="smartTable{c85f77ee-c07b-4644-aba2-986914ecb756}"/>
  <p:tag name="KSO_WM_BEAUTIFY_FLAG" val=""/>
</p:tagLst>
</file>

<file path=ppt/tags/tag11.xml><?xml version="1.0" encoding="utf-8"?>
<p:tagLst xmlns:p="http://schemas.openxmlformats.org/presentationml/2006/main">
  <p:tag name="KSO_WM_UNIT_TABLE_BEAUTIFY" val="smartTable{66aaa745-858d-4804-b23d-f7a96f2335d1}"/>
  <p:tag name="KSO_WM_BEAUTIFY_FLAG" val=""/>
</p:tagLst>
</file>

<file path=ppt/tags/tag12.xml><?xml version="1.0" encoding="utf-8"?>
<p:tagLst xmlns:p="http://schemas.openxmlformats.org/presentationml/2006/main">
  <p:tag name="KSO_WM_UNIT_TABLE_BEAUTIFY" val="smartTable{9fd5e257-5aa2-4d64-9e28-7cefcb55ad5e}"/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  <p:tag name="KSO_WPP_MARK_KEY" val="2d24da30-4861-44e1-b57d-acc53905b8e0"/>
  <p:tag name="COMMONDATA" val="eyJoZGlkIjoiNjFiOWJiNzU5ZGVlMDg2ZGFkMDllOTEwNjVmZmRhOWYifQ=="/>
</p:tagLst>
</file>

<file path=ppt/tags/tag3.xml><?xml version="1.0" encoding="utf-8"?>
<p:tagLst xmlns:p="http://schemas.openxmlformats.org/presentationml/2006/main">
  <p:tag name="KSO_WM_UNIT_TABLE_BEAUTIFY" val="smartTable{b4624c34-9b62-4945-90c1-aff506059679}"/>
  <p:tag name="KSO_WM_BEAUTIFY_FLAG" val=""/>
  <p:tag name="TABLE_ENDDRAG_ORIGIN_RECT" val="644*267"/>
  <p:tag name="TABLE_ENDDRAG_RECT" val="27*141*644*267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TABLE_BEAUTIFY" val="smartTable{a052eca9-eb05-4367-ace7-1ac75684c33b}"/>
  <p:tag name="KSO_WM_BEAUTIFY_FLAG" val=""/>
  <p:tag name="TABLE_ENDDRAG_ORIGIN_RECT" val="838*199"/>
  <p:tag name="TABLE_ENDDRAG_RECT" val="60*207*838*199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5E5E9"/>
      </a:lt2>
      <a:accent1>
        <a:srgbClr val="567E75"/>
      </a:accent1>
      <a:accent2>
        <a:srgbClr val="FEBB8E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PPO沙龙">
      <a:majorFont>
        <a:latin typeface="Montserrat SemiBold"/>
        <a:ea typeface="OPPOSans H"/>
        <a:cs typeface=""/>
      </a:majorFont>
      <a:minorFont>
        <a:latin typeface="Montserrat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3602</Words>
  <Application>WPS 演示</Application>
  <PresentationFormat>宽屏</PresentationFormat>
  <Paragraphs>611</Paragraphs>
  <Slides>23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2" baseType="lpstr">
      <vt:lpstr>Arial</vt:lpstr>
      <vt:lpstr>宋体</vt:lpstr>
      <vt:lpstr>Wingdings</vt:lpstr>
      <vt:lpstr>方正粗金陵简体</vt:lpstr>
      <vt:lpstr>Times New Roman</vt:lpstr>
      <vt:lpstr>等线</vt:lpstr>
      <vt:lpstr>方正公文黑体</vt:lpstr>
      <vt:lpstr>黑体</vt:lpstr>
      <vt:lpstr>汉仪综艺体简</vt:lpstr>
      <vt:lpstr>创艺简行楷</vt:lpstr>
      <vt:lpstr>Montserrat SemiBold</vt:lpstr>
      <vt:lpstr>Montserrat</vt:lpstr>
      <vt:lpstr>微软雅黑</vt:lpstr>
      <vt:lpstr>Arial Unicode MS</vt:lpstr>
      <vt:lpstr>OPPOSans H</vt:lpstr>
      <vt:lpstr>OPPOSans R</vt:lpstr>
      <vt:lpstr>Segoe Print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 莉雅</dc:creator>
  <cp:lastModifiedBy>86150</cp:lastModifiedBy>
  <cp:revision>67</cp:revision>
  <dcterms:created xsi:type="dcterms:W3CDTF">2021-11-18T13:21:00Z</dcterms:created>
  <dcterms:modified xsi:type="dcterms:W3CDTF">2022-12-24T02:29:27Z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3B7520A1FFCB459CAAF5546EBDB8A815</vt:lpwstr>
  </property>
  <property fmtid="{D5CDD505-2E9C-101B-9397-08002B2CF9AE}" pid="3" name="KSOProductBuildVer">
    <vt:lpwstr>2052-11.8.2.10972</vt:lpwstr>
  </property>
</Properties>
</file>

<file path=docProps/thumbnail.jpeg>
</file>